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331" r:id="rId2"/>
    <p:sldId id="332" r:id="rId3"/>
    <p:sldId id="333" r:id="rId4"/>
    <p:sldId id="334" r:id="rId5"/>
    <p:sldId id="335" r:id="rId6"/>
    <p:sldId id="336" r:id="rId7"/>
    <p:sldId id="337" r:id="rId8"/>
    <p:sldId id="338" r:id="rId9"/>
    <p:sldId id="339" r:id="rId10"/>
    <p:sldId id="318" r:id="rId11"/>
    <p:sldId id="320" r:id="rId12"/>
    <p:sldId id="317" r:id="rId13"/>
    <p:sldId id="314" r:id="rId14"/>
    <p:sldId id="315" r:id="rId15"/>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7913"/>
    <a:srgbClr val="F57B17"/>
    <a:srgbClr val="E86E0A"/>
    <a:srgbClr val="FF5050"/>
    <a:srgbClr val="F4C5C4"/>
    <a:srgbClr val="E8E8E8"/>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06" autoAdjust="0"/>
    <p:restoredTop sz="86420" autoAdjust="0"/>
  </p:normalViewPr>
  <p:slideViewPr>
    <p:cSldViewPr>
      <p:cViewPr varScale="1">
        <p:scale>
          <a:sx n="76" d="100"/>
          <a:sy n="76" d="100"/>
        </p:scale>
        <p:origin x="348" y="84"/>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6" d="100"/>
          <a:sy n="56" d="100"/>
        </p:scale>
        <p:origin x="-2874"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D92D486-EF53-42DD-8F47-C393E102303D}" type="datetimeFigureOut">
              <a:rPr lang="en-IN" smtClean="0"/>
              <a:t>06-12-2021</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261DD6-B0E0-44C7-A874-0547BE1A9C3C}" type="slidenum">
              <a:rPr lang="en-IN" smtClean="0"/>
              <a:t>‹#›</a:t>
            </a:fld>
            <a:endParaRPr lang="en-IN"/>
          </a:p>
        </p:txBody>
      </p:sp>
    </p:spTree>
    <p:extLst>
      <p:ext uri="{BB962C8B-B14F-4D97-AF65-F5344CB8AC3E}">
        <p14:creationId xmlns:p14="http://schemas.microsoft.com/office/powerpoint/2010/main" val="414382744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tiff>
</file>

<file path=ppt/media/image2.png>
</file>

<file path=ppt/media/image20.jpeg>
</file>

<file path=ppt/media/image21.jpeg>
</file>

<file path=ppt/media/image22.tiff>
</file>

<file path=ppt/media/image23.tiff>
</file>

<file path=ppt/media/image24.tiff>
</file>

<file path=ppt/media/image25.tiff>
</file>

<file path=ppt/media/image26.jpeg>
</file>

<file path=ppt/media/image27.jpg>
</file>

<file path=ppt/media/image28.jpg>
</file>

<file path=ppt/media/image29.jpg>
</file>

<file path=ppt/media/image3.jpeg>
</file>

<file path=ppt/media/image30.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12/6/2021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6739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81300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0" y="3886200"/>
            <a:ext cx="12188825"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a:solidFill>
                <a:prstClr val="white"/>
              </a:solidFill>
            </a:endParaRPr>
          </a:p>
        </p:txBody>
      </p:sp>
      <p:sp>
        <p:nvSpPr>
          <p:cNvPr id="2" name="Title 1"/>
          <p:cNvSpPr>
            <a:spLocks noGrp="1"/>
          </p:cNvSpPr>
          <p:nvPr>
            <p:ph type="ctrTitle"/>
          </p:nvPr>
        </p:nvSpPr>
        <p:spPr>
          <a:xfrm>
            <a:off x="914162" y="3887117"/>
            <a:ext cx="10360501"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a:t>Click to edit Master title style</a:t>
            </a:r>
          </a:p>
        </p:txBody>
      </p:sp>
      <p:sp>
        <p:nvSpPr>
          <p:cNvPr id="3" name="Subtitle 2"/>
          <p:cNvSpPr>
            <a:spLocks noGrp="1"/>
          </p:cNvSpPr>
          <p:nvPr>
            <p:ph type="subTitle" idx="1"/>
          </p:nvPr>
        </p:nvSpPr>
        <p:spPr>
          <a:xfrm>
            <a:off x="1828324" y="4399020"/>
            <a:ext cx="8532178"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78D6DB-6798-42D2-B9AD-FC6F1C72FC30}"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a:p>
        </p:txBody>
      </p:sp>
    </p:spTree>
    <p:extLst>
      <p:ext uri="{BB962C8B-B14F-4D97-AF65-F5344CB8AC3E}">
        <p14:creationId xmlns:p14="http://schemas.microsoft.com/office/powerpoint/2010/main" val="174154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1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42987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7389813" y="1196752"/>
            <a:ext cx="396081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942521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609600" y="1196752"/>
            <a:ext cx="440469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295077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9"/>
            <a:ext cx="4404851" cy="1642193"/>
          </a:xfrm>
        </p:spPr>
        <p:txBody>
          <a:bodyPr>
            <a:noAutofit/>
          </a:bodyPr>
          <a:lstStyle>
            <a:lvl1pPr>
              <a:defRPr sz="3600"/>
            </a:lvl1pPr>
          </a:lstStyle>
          <a:p>
            <a:r>
              <a:rPr lang="en-US" dirty="0"/>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609600" y="2060848"/>
            <a:ext cx="4404692" cy="3816424"/>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24050772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12/6/2021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6812494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1290817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753814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841580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5350223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xmlns="" id="{C1A85F3E-2CF6-9E46-AE01-96E27850575D}"/>
              </a:ext>
            </a:extLst>
          </p:cNvPr>
          <p:cNvSpPr txBox="1">
            <a:spLocks/>
          </p:cNvSpPr>
          <p:nvPr userDrawn="1"/>
        </p:nvSpPr>
        <p:spPr>
          <a:xfrm>
            <a:off x="4319338" y="6408740"/>
            <a:ext cx="3431005" cy="304881"/>
          </a:xfrm>
          <a:prstGeom prst="rect">
            <a:avLst/>
          </a:prstGeom>
        </p:spPr>
        <p:txBody>
          <a:bodyPr/>
          <a:lstStyle>
            <a:defPPr>
              <a:defRPr lang="en-US"/>
            </a:defPPr>
            <a:lvl1pPr marL="0" algn="ct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prstClr val="black"/>
                </a:solidFill>
                <a:latin typeface="Arial" panose="020B0604020202020204" pitchFamily="34" charset="0"/>
                <a:cs typeface="Arial" panose="020B0604020202020204" pitchFamily="34" charset="0"/>
              </a:rPr>
              <a:t>Private and Confidential</a:t>
            </a:r>
          </a:p>
        </p:txBody>
      </p:sp>
      <p:sp>
        <p:nvSpPr>
          <p:cNvPr id="3" name="Slide Number Placeholder 5">
            <a:extLst>
              <a:ext uri="{FF2B5EF4-FFF2-40B4-BE49-F238E27FC236}">
                <a16:creationId xmlns:a16="http://schemas.microsoft.com/office/drawing/2014/main" xmlns="" id="{3EA0CF45-0B24-394D-8134-22C65E72D591}"/>
              </a:ext>
            </a:extLst>
          </p:cNvPr>
          <p:cNvSpPr txBox="1">
            <a:spLocks/>
          </p:cNvSpPr>
          <p:nvPr userDrawn="1"/>
        </p:nvSpPr>
        <p:spPr>
          <a:xfrm>
            <a:off x="10846469" y="6408740"/>
            <a:ext cx="1066800" cy="182563"/>
          </a:xfrm>
          <a:prstGeom prst="rect">
            <a:avLst/>
          </a:prstGeom>
        </p:spPr>
        <p:txBody>
          <a:bodyPr/>
          <a:lstStyle>
            <a:defPPr>
              <a:defRPr lang="en-US"/>
            </a:defPPr>
            <a:lvl1pPr marL="0" algn="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6F68F43-4567-4CB0-B00D-7267D614B448}" type="slidenum">
              <a:rPr lang="en-US" sz="1400" smtClean="0">
                <a:solidFill>
                  <a:prstClr val="black"/>
                </a:solidFill>
                <a:latin typeface="Arial" panose="020B0604020202020204" pitchFamily="34" charset="0"/>
                <a:cs typeface="Arial" panose="020B0604020202020204" pitchFamily="34" charset="0"/>
              </a:rPr>
              <a:pPr/>
              <a:t>‹#›</a:t>
            </a:fld>
            <a:endParaRPr lang="en-US" sz="1400" dirty="0">
              <a:solidFill>
                <a:prstClr val="black"/>
              </a:solidFill>
              <a:latin typeface="Arial" panose="020B0604020202020204" pitchFamily="34" charset="0"/>
              <a:cs typeface="Arial" panose="020B0604020202020204" pitchFamily="34" charset="0"/>
            </a:endParaRPr>
          </a:p>
        </p:txBody>
      </p:sp>
      <p:sp>
        <p:nvSpPr>
          <p:cNvPr id="4" name="Rectangle 4">
            <a:extLst>
              <a:ext uri="{FF2B5EF4-FFF2-40B4-BE49-F238E27FC236}">
                <a16:creationId xmlns:a16="http://schemas.microsoft.com/office/drawing/2014/main" xmlns="" id="{4FBA1CD0-DC43-5542-B28E-D985E1AF9A7D}"/>
              </a:ext>
            </a:extLst>
          </p:cNvPr>
          <p:cNvSpPr/>
          <p:nvPr userDrawn="1"/>
        </p:nvSpPr>
        <p:spPr>
          <a:xfrm flipH="1">
            <a:off x="1588" y="627903"/>
            <a:ext cx="560273"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endParaRPr lang="en-US" sz="2399">
              <a:solidFill>
                <a:srgbClr val="FFFFFF"/>
              </a:solidFill>
              <a:latin typeface="Arial" panose="020B0604020202020204"/>
            </a:endParaRPr>
          </a:p>
        </p:txBody>
      </p:sp>
      <p:pic>
        <p:nvPicPr>
          <p:cNvPr id="5" name="Picture 4">
            <a:extLst>
              <a:ext uri="{FF2B5EF4-FFF2-40B4-BE49-F238E27FC236}">
                <a16:creationId xmlns:a16="http://schemas.microsoft.com/office/drawing/2014/main" xmlns="" id="{644539BE-18A6-1948-BE82-02455FBCC53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1021344" y="338346"/>
            <a:ext cx="891925" cy="791393"/>
          </a:xfrm>
          <a:prstGeom prst="rect">
            <a:avLst/>
          </a:prstGeom>
        </p:spPr>
      </p:pic>
      <p:sp>
        <p:nvSpPr>
          <p:cNvPr id="6" name="Title 5">
            <a:extLst>
              <a:ext uri="{FF2B5EF4-FFF2-40B4-BE49-F238E27FC236}">
                <a16:creationId xmlns:a16="http://schemas.microsoft.com/office/drawing/2014/main" xmlns="" id="{5E39C373-21EA-5D42-A674-B1D80B4D9D8D}"/>
              </a:ext>
            </a:extLst>
          </p:cNvPr>
          <p:cNvSpPr>
            <a:spLocks noGrp="1"/>
          </p:cNvSpPr>
          <p:nvPr>
            <p:ph type="title" hasCustomPrompt="1"/>
          </p:nvPr>
        </p:nvSpPr>
        <p:spPr>
          <a:xfrm>
            <a:off x="655150" y="495335"/>
            <a:ext cx="10512862" cy="640714"/>
          </a:xfrm>
        </p:spPr>
        <p:txBody>
          <a:bodyPr>
            <a:normAutofit/>
          </a:bodyPr>
          <a:lstStyle>
            <a:lvl1pPr>
              <a:defRPr sz="2199" b="1">
                <a:solidFill>
                  <a:schemeClr val="tx2">
                    <a:lumMod val="75000"/>
                  </a:schemeClr>
                </a:solidFill>
                <a:latin typeface="Arial" panose="020B0604020202020204" pitchFamily="34" charset="0"/>
                <a:ea typeface="Open Sans" panose="020B0606030504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102669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2130426"/>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577184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E11C3564-CF67-FE45-A9E2-4B3C230C88D2}"/>
              </a:ext>
            </a:extLst>
          </p:cNvPr>
          <p:cNvSpPr>
            <a:spLocks noGrp="1"/>
          </p:cNvSpPr>
          <p:nvPr>
            <p:ph type="pic" sz="quarter" idx="14"/>
          </p:nvPr>
        </p:nvSpPr>
        <p:spPr>
          <a:xfrm>
            <a:off x="0" y="-1"/>
            <a:ext cx="12188825"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2523692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lid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D9DD6903-31DD-5348-931E-827644FF87FE}"/>
              </a:ext>
            </a:extLst>
          </p:cNvPr>
          <p:cNvSpPr>
            <a:spLocks noGrp="1"/>
          </p:cNvSpPr>
          <p:nvPr>
            <p:ph type="pic" sz="quarter" idx="14"/>
          </p:nvPr>
        </p:nvSpPr>
        <p:spPr>
          <a:xfrm>
            <a:off x="3977668" y="-174171"/>
            <a:ext cx="8410275" cy="7206342"/>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0550" h="14412684">
                <a:moveTo>
                  <a:pt x="0" y="1"/>
                </a:moveTo>
                <a:lnTo>
                  <a:pt x="16820550" y="0"/>
                </a:lnTo>
                <a:lnTo>
                  <a:pt x="16820550" y="14412684"/>
                </a:lnTo>
                <a:lnTo>
                  <a:pt x="4348976" y="14412684"/>
                </a:lnTo>
                <a:lnTo>
                  <a:pt x="0" y="1"/>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542084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0495" y="3645024"/>
            <a:ext cx="10827834" cy="1362075"/>
          </a:xfrm>
        </p:spPr>
        <p:txBody>
          <a:bodyPr anchor="t"/>
          <a:lstStyle>
            <a:lvl1pPr algn="ctr">
              <a:defRPr sz="5300" b="1" cap="all"/>
            </a:lvl1pPr>
          </a:lstStyle>
          <a:p>
            <a:r>
              <a:rPr lang="en-US"/>
              <a:t>Click to edit Master 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118170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67070" y="881262"/>
            <a:ext cx="9195625" cy="1470025"/>
          </a:xfrm>
        </p:spPr>
        <p:txBody>
          <a:bodyPr anchor="t">
            <a:normAutofit/>
          </a:bodyPr>
          <a:lstStyle>
            <a:lvl1pPr algn="l">
              <a:defRPr sz="4400"/>
            </a:lvl1pPr>
          </a:lstStyle>
          <a:p>
            <a:r>
              <a:rPr lang="en-US" dirty="0"/>
              <a:t>Click to edit Master title style</a:t>
            </a:r>
          </a:p>
        </p:txBody>
      </p:sp>
      <p:sp>
        <p:nvSpPr>
          <p:cNvPr id="3" name="Subtitle 2"/>
          <p:cNvSpPr>
            <a:spLocks noGrp="1"/>
          </p:cNvSpPr>
          <p:nvPr>
            <p:ph type="subTitle" idx="1"/>
          </p:nvPr>
        </p:nvSpPr>
        <p:spPr>
          <a:xfrm>
            <a:off x="2349996" y="3048744"/>
            <a:ext cx="9217024" cy="1752600"/>
          </a:xfrm>
        </p:spPr>
        <p:txBody>
          <a:bodyPr>
            <a:normAutofit/>
          </a:bodyPr>
          <a:lstStyle>
            <a:lvl1pPr marL="0" indent="0" algn="l">
              <a:buNone/>
              <a:defRPr sz="2400">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21336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51923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5404F2-BE9A-4460-8815-8F645183555F}" type="datetimeFigureOut">
              <a:rPr lang="en-US" smtClean="0"/>
              <a:pPr/>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531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5404F2-BE9A-4460-8815-8F645183555F}" type="datetimeFigureOut">
              <a:rPr lang="en-US" smtClean="0"/>
              <a:pPr/>
              <a:t>12/6/2021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795899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142987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6"/>
          <p:cNvSpPr>
            <a:spLocks noGrp="1"/>
          </p:cNvSpPr>
          <p:nvPr>
            <p:ph sz="quarter" idx="15"/>
          </p:nvPr>
        </p:nvSpPr>
        <p:spPr>
          <a:xfrm>
            <a:off x="608012" y="4794325"/>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3" name="Content Placeholder 6"/>
          <p:cNvSpPr>
            <a:spLocks noGrp="1"/>
          </p:cNvSpPr>
          <p:nvPr>
            <p:ph sz="quarter" idx="16"/>
          </p:nvPr>
        </p:nvSpPr>
        <p:spPr>
          <a:xfrm>
            <a:off x="4125912" y="4794325"/>
            <a:ext cx="3940258"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4" name="Content Placeholder 6"/>
          <p:cNvSpPr>
            <a:spLocks noGrp="1"/>
          </p:cNvSpPr>
          <p:nvPr>
            <p:ph sz="quarter" idx="17"/>
          </p:nvPr>
        </p:nvSpPr>
        <p:spPr>
          <a:xfrm>
            <a:off x="8240712" y="4788396"/>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5" name="Content Placeholder 6"/>
          <p:cNvSpPr>
            <a:spLocks noGrp="1"/>
          </p:cNvSpPr>
          <p:nvPr>
            <p:ph sz="quarter" idx="18"/>
          </p:nvPr>
        </p:nvSpPr>
        <p:spPr>
          <a:xfrm>
            <a:off x="608012" y="4277817"/>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6" name="Content Placeholder 6"/>
          <p:cNvSpPr>
            <a:spLocks noGrp="1"/>
          </p:cNvSpPr>
          <p:nvPr>
            <p:ph sz="quarter" idx="19"/>
          </p:nvPr>
        </p:nvSpPr>
        <p:spPr>
          <a:xfrm>
            <a:off x="4125912" y="4277817"/>
            <a:ext cx="3940258"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7" name="Content Placeholder 6"/>
          <p:cNvSpPr>
            <a:spLocks noGrp="1"/>
          </p:cNvSpPr>
          <p:nvPr>
            <p:ph sz="quarter" idx="20"/>
          </p:nvPr>
        </p:nvSpPr>
        <p:spPr>
          <a:xfrm>
            <a:off x="8240712" y="4271888"/>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947844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9"/>
            <a:ext cx="10969943" cy="711081"/>
          </a:xfrm>
          <a:prstGeom prst="rect">
            <a:avLst/>
          </a:prstGeom>
        </p:spPr>
        <p:txBody>
          <a:bodyPr vert="horz" lIns="121899" tIns="60949" rIns="121899" bIns="60949" rtlCol="0" anchor="ctr">
            <a:normAutofit/>
          </a:bodyPr>
          <a:lstStyle/>
          <a:p>
            <a:r>
              <a:rPr lang="en-US"/>
              <a:t>Click to edit Master title style</a:t>
            </a:r>
          </a:p>
        </p:txBody>
      </p:sp>
      <p:sp>
        <p:nvSpPr>
          <p:cNvPr id="3" name="Text Placeholder 2"/>
          <p:cNvSpPr>
            <a:spLocks noGrp="1"/>
          </p:cNvSpPr>
          <p:nvPr>
            <p:ph type="body" idx="1"/>
          </p:nvPr>
        </p:nvSpPr>
        <p:spPr>
          <a:xfrm>
            <a:off x="609441" y="1138425"/>
            <a:ext cx="10969943" cy="4987739"/>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12/6/2021</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1" r:id="rId3"/>
    <p:sldLayoutId id="2147483663" r:id="rId4"/>
    <p:sldLayoutId id="2147483650" r:id="rId5"/>
    <p:sldLayoutId id="2147483652" r:id="rId6"/>
    <p:sldLayoutId id="2147483653" r:id="rId7"/>
    <p:sldLayoutId id="2147483654" r:id="rId8"/>
    <p:sldLayoutId id="2147483664" r:id="rId9"/>
    <p:sldLayoutId id="2147483662" r:id="rId10"/>
    <p:sldLayoutId id="2147483665" r:id="rId11"/>
    <p:sldLayoutId id="2147483666" r:id="rId12"/>
    <p:sldLayoutId id="2147483667" r:id="rId13"/>
    <p:sldLayoutId id="2147483655" r:id="rId14"/>
    <p:sldLayoutId id="2147483656" r:id="rId15"/>
    <p:sldLayoutId id="2147483657" r:id="rId16"/>
    <p:sldLayoutId id="2147483658" r:id="rId17"/>
    <p:sldLayoutId id="2147483659" r:id="rId18"/>
    <p:sldLayoutId id="2147483668" r:id="rId19"/>
    <p:sldLayoutId id="2147483669" r:id="rId20"/>
    <p:sldLayoutId id="2147483670" r:id="rId21"/>
  </p:sldLayoutIdLst>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9.tiff"/><Relationship Id="rId1" Type="http://schemas.openxmlformats.org/officeDocument/2006/relationships/slideLayout" Target="../slideLayouts/slideLayout8.xml"/><Relationship Id="rId4"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anubhavtrainings.com/" TargetMode="Externa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image" Target="../media/image21.jpeg"/><Relationship Id="rId7" Type="http://schemas.openxmlformats.org/officeDocument/2006/relationships/image" Target="../media/image25.tiff"/><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image" Target="../media/image24.tiff"/><Relationship Id="rId5" Type="http://schemas.openxmlformats.org/officeDocument/2006/relationships/image" Target="../media/image23.tiff"/><Relationship Id="rId10" Type="http://schemas.openxmlformats.org/officeDocument/2006/relationships/image" Target="../media/image4.png"/><Relationship Id="rId4" Type="http://schemas.openxmlformats.org/officeDocument/2006/relationships/image" Target="../media/image22.tiff"/><Relationship Id="rId9" Type="http://schemas.openxmlformats.org/officeDocument/2006/relationships/hyperlink" Target="https://anubhavtrainings.com/" TargetMode="External"/></Relationships>
</file>

<file path=ppt/slides/_rels/slide14.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7.jpg"/><Relationship Id="rId7" Type="http://schemas.openxmlformats.org/officeDocument/2006/relationships/image" Target="../media/image29.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14.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8.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soyuztechnologies/LamResearchS4HANA/blob/master/RAP/Day%2032/00_draft_enablement.txt"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soyuztechnologies/LamResearchS4HANA/blob/master/RAP/Day%2032/02_early_numbering_for_booking.txt" TargetMode="External"/><Relationship Id="rId2" Type="http://schemas.openxmlformats.org/officeDocument/2006/relationships/hyperlink" Target="https://github.com/soyuztechnologies/LamResearchS4HANA/blob/master/RAP/Day%2032/01_early_numbering_for_travel.txt" TargetMode="Externa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github.com/soyuztechnologies/LamResearchS4HANA/blob/master/RAP/Day%2032/03_augment_default_value.tx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Hackett Report On Corporate Supplier Payments | PYMNTS.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88824" cy="68580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p:nvPr/>
        </p:nvSpPr>
        <p:spPr>
          <a:xfrm>
            <a:off x="-26268" y="0"/>
            <a:ext cx="12215092" cy="6885384"/>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 name="Picture 14">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58908" y="44625"/>
            <a:ext cx="1584176" cy="1564698"/>
          </a:xfrm>
          <a:prstGeom prst="rect">
            <a:avLst/>
          </a:prstGeom>
        </p:spPr>
      </p:pic>
      <p:pic>
        <p:nvPicPr>
          <p:cNvPr id="16" name="Picture 15">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121" y="6093296"/>
            <a:ext cx="716699" cy="707887"/>
          </a:xfrm>
          <a:prstGeom prst="rect">
            <a:avLst/>
          </a:prstGeom>
        </p:spPr>
      </p:pic>
      <p:sp>
        <p:nvSpPr>
          <p:cNvPr id="17" name="TextBox 3">
            <a:extLst>
              <a:ext uri="{FF2B5EF4-FFF2-40B4-BE49-F238E27FC236}">
                <a16:creationId xmlns:a16="http://schemas.microsoft.com/office/drawing/2014/main" xmlns="" id="{CD9849B0-BCB0-4466-8FC9-5ADD342E24D4}"/>
              </a:ext>
            </a:extLst>
          </p:cNvPr>
          <p:cNvSpPr txBox="1"/>
          <p:nvPr/>
        </p:nvSpPr>
        <p:spPr>
          <a:xfrm>
            <a:off x="665523" y="2592045"/>
            <a:ext cx="7535341" cy="646331"/>
          </a:xfrm>
          <a:prstGeom prst="rect">
            <a:avLst/>
          </a:prstGeom>
          <a:no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3600" dirty="0">
                <a:solidFill>
                  <a:schemeClr val="bg1"/>
                </a:solidFill>
                <a:latin typeface="Cooper Black" panose="0208090404030B020404" pitchFamily="18" charset="0"/>
              </a:rPr>
              <a:t>contact@anubhavtrainings.com</a:t>
            </a:r>
          </a:p>
        </p:txBody>
      </p:sp>
      <p:sp>
        <p:nvSpPr>
          <p:cNvPr id="18" name="Title 2"/>
          <p:cNvSpPr txBox="1">
            <a:spLocks/>
          </p:cNvSpPr>
          <p:nvPr/>
        </p:nvSpPr>
        <p:spPr>
          <a:xfrm>
            <a:off x="680495" y="3645024"/>
            <a:ext cx="10827834" cy="1362075"/>
          </a:xfrm>
          <a:prstGeom prst="rect">
            <a:avLst/>
          </a:prstGeom>
        </p:spPr>
        <p:txBody>
          <a:bodyP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algn="ctr"/>
            <a:r>
              <a:rPr lang="en-IN" sz="6000" dirty="0">
                <a:solidFill>
                  <a:schemeClr val="bg1"/>
                </a:solidFill>
                <a:latin typeface="Patua One" pitchFamily="2" charset="0"/>
              </a:rPr>
              <a:t>  ABAP RESTFUL APPLICATION    PROGRAMMING</a:t>
            </a:r>
            <a:endParaRPr lang="en-IN" sz="5400" dirty="0">
              <a:solidFill>
                <a:schemeClr val="bg1"/>
              </a:solidFill>
              <a:latin typeface="Arial" pitchFamily="34" charset="0"/>
              <a:cs typeface="Arial" pitchFamily="34" charset="0"/>
            </a:endParaRPr>
          </a:p>
        </p:txBody>
      </p:sp>
      <p:sp>
        <p:nvSpPr>
          <p:cNvPr id="21" name="Rectangle 20"/>
          <p:cNvSpPr/>
          <p:nvPr/>
        </p:nvSpPr>
        <p:spPr>
          <a:xfrm>
            <a:off x="693812" y="3238376"/>
            <a:ext cx="10801200" cy="288032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p:cNvSpPr/>
          <p:nvPr/>
        </p:nvSpPr>
        <p:spPr>
          <a:xfrm>
            <a:off x="1053852" y="700767"/>
            <a:ext cx="4176464" cy="769441"/>
          </a:xfrm>
          <a:prstGeom prst="rect">
            <a:avLst/>
          </a:prstGeom>
        </p:spPr>
        <p:txBody>
          <a:bodyPr wrap="square">
            <a:spAutoFit/>
          </a:bodyPr>
          <a:lstStyle/>
          <a:p>
            <a:r>
              <a:rPr lang="en-IN" sz="4400" dirty="0">
                <a:solidFill>
                  <a:schemeClr val="bg1"/>
                </a:solidFill>
                <a:latin typeface="Cooper Black" panose="0208090404030B020404" pitchFamily="18" charset="0"/>
              </a:rPr>
              <a:t>Day 32</a:t>
            </a:r>
            <a:endParaRPr lang="en-US" sz="4400" dirty="0">
              <a:latin typeface="Cooper Black" panose="0208090404030B020404" pitchFamily="18" charset="0"/>
            </a:endParaRPr>
          </a:p>
        </p:txBody>
      </p:sp>
      <p:pic>
        <p:nvPicPr>
          <p:cNvPr id="10" name="Picture 2" descr="Lam Research - Wikipedia">
            <a:extLst>
              <a:ext uri="{FF2B5EF4-FFF2-40B4-BE49-F238E27FC236}">
                <a16:creationId xmlns:a16="http://schemas.microsoft.com/office/drawing/2014/main" xmlns="" id="{94FAC96A-B744-409F-BC2C-4F94C874A66B}"/>
              </a:ext>
            </a:extLst>
          </p:cNvPr>
          <p:cNvPicPr>
            <a:picLocks noChangeAspect="1" noChangeArrowheads="1"/>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726260" y="1844824"/>
            <a:ext cx="2500605" cy="848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80110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C22BC072-3193-7B45-9313-D2D8113896B4}"/>
              </a:ext>
            </a:extLst>
          </p:cNvPr>
          <p:cNvPicPr>
            <a:picLocks noChangeAspect="1"/>
          </p:cNvPicPr>
          <p:nvPr/>
        </p:nvPicPr>
        <p:blipFill rotWithShape="1">
          <a:blip r:embed="rId3"/>
          <a:srcRect t="7822" b="7822"/>
          <a:stretch/>
        </p:blipFill>
        <p:spPr>
          <a:xfrm>
            <a:off x="-1" y="893"/>
            <a:ext cx="12188825" cy="6856214"/>
          </a:xfrm>
          <a:prstGeom prst="rect">
            <a:avLst/>
          </a:prstGeom>
        </p:spPr>
      </p:pic>
      <p:sp>
        <p:nvSpPr>
          <p:cNvPr id="8" name="Rectangle 7">
            <a:extLst>
              <a:ext uri="{FF2B5EF4-FFF2-40B4-BE49-F238E27FC236}">
                <a16:creationId xmlns:a16="http://schemas.microsoft.com/office/drawing/2014/main" xmlns="" id="{E326B370-DC08-4FA5-85F8-AF9E375072F8}"/>
              </a:ext>
            </a:extLst>
          </p:cNvPr>
          <p:cNvSpPr/>
          <p:nvPr/>
        </p:nvSpPr>
        <p:spPr>
          <a:xfrm>
            <a:off x="-5414" y="-16520"/>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xmlns="" id="{5CD05779-92C9-4167-9FAF-2640F8D564D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Rectangle 5">
            <a:extLst>
              <a:ext uri="{FF2B5EF4-FFF2-40B4-BE49-F238E27FC236}">
                <a16:creationId xmlns:a16="http://schemas.microsoft.com/office/drawing/2014/main" xmlns="" id="{FD415253-65BB-C843-B5D8-DB41A0DCD078}"/>
              </a:ext>
            </a:extLst>
          </p:cNvPr>
          <p:cNvSpPr/>
          <p:nvPr/>
        </p:nvSpPr>
        <p:spPr>
          <a:xfrm>
            <a:off x="4116279" y="3140968"/>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a:t>
            </a:r>
            <a:r>
              <a:rPr lang="en-IN" sz="4800" b="1" spc="100" dirty="0">
                <a:solidFill>
                  <a:srgbClr val="FFFFFF"/>
                </a:solidFill>
                <a:latin typeface="Arial" panose="020B0604020202020204" pitchFamily="34" charset="0"/>
                <a:cs typeface="Arial" panose="020B0604020202020204" pitchFamily="34" charset="0"/>
              </a:rPr>
              <a:t>32</a:t>
            </a:r>
            <a:endPar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7" name="Footer Placeholder 45">
            <a:extLst>
              <a:ext uri="{FF2B5EF4-FFF2-40B4-BE49-F238E27FC236}">
                <a16:creationId xmlns:a16="http://schemas.microsoft.com/office/drawing/2014/main" xmlns="" id="{90E33047-DFF5-4690-8905-31E4C115EFDC}"/>
              </a:ext>
            </a:extLst>
          </p:cNvPr>
          <p:cNvSpPr txBox="1">
            <a:spLocks/>
          </p:cNvSpPr>
          <p:nvPr/>
        </p:nvSpPr>
        <p:spPr>
          <a:xfrm>
            <a:off x="9910836" y="6472169"/>
            <a:ext cx="2239550" cy="359545"/>
          </a:xfrm>
          <a:prstGeom prst="rect">
            <a:avLst/>
          </a:prstGeom>
        </p:spPr>
        <p:txBody>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defTabSz="914400">
              <a:defRPr/>
            </a:pPr>
            <a:r>
              <a:rPr lang="en-US" sz="1400" b="1">
                <a:solidFill>
                  <a:schemeClr val="bg1"/>
                </a:solidFill>
                <a:latin typeface="Calibri" panose="020F0502020204030204"/>
              </a:rPr>
              <a:t>Trainer: Anubhav Oberoy</a:t>
            </a:r>
            <a:endParaRPr lang="en-US" sz="1400" b="1" dirty="0">
              <a:solidFill>
                <a:schemeClr val="bg1"/>
              </a:solidFill>
              <a:latin typeface="Calibri" panose="020F0502020204030204"/>
            </a:endParaRPr>
          </a:p>
        </p:txBody>
      </p:sp>
    </p:spTree>
    <p:extLst>
      <p:ext uri="{BB962C8B-B14F-4D97-AF65-F5344CB8AC3E}">
        <p14:creationId xmlns:p14="http://schemas.microsoft.com/office/powerpoint/2010/main" val="3894418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4A12D92B-A1C9-2E43-B2E0-D2372874A5E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929641" y="1437345"/>
            <a:ext cx="10241280" cy="4960620"/>
          </a:xfrm>
          <a:prstGeom prst="rect">
            <a:avLst/>
          </a:prstGeom>
        </p:spPr>
      </p:pic>
      <p:sp>
        <p:nvSpPr>
          <p:cNvPr id="87" name="Rectangle 86">
            <a:extLst>
              <a:ext uri="{FF2B5EF4-FFF2-40B4-BE49-F238E27FC236}">
                <a16:creationId xmlns:a16="http://schemas.microsoft.com/office/drawing/2014/main" xmlns="" id="{E326B370-DC08-4FA5-85F8-AF9E375072F8}"/>
              </a:ext>
            </a:extLst>
          </p:cNvPr>
          <p:cNvSpPr/>
          <p:nvPr/>
        </p:nvSpPr>
        <p:spPr>
          <a:xfrm>
            <a:off x="0" y="-8260"/>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pic>
        <p:nvPicPr>
          <p:cNvPr id="1026" name="Picture 2" descr="Digital Goverance Q &amp;amp; A - YouTub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269" y="-27384"/>
            <a:ext cx="12215093" cy="6859098"/>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5">
            <a:extLst>
              <a:ext uri="{FF2B5EF4-FFF2-40B4-BE49-F238E27FC236}">
                <a16:creationId xmlns:a16="http://schemas.microsoft.com/office/drawing/2014/main" xmlns="" id="{90E33047-DFF5-4690-8905-31E4C115EFDC}"/>
              </a:ext>
            </a:extLst>
          </p:cNvPr>
          <p:cNvSpPr txBox="1">
            <a:spLocks/>
          </p:cNvSpPr>
          <p:nvPr/>
        </p:nvSpPr>
        <p:spPr>
          <a:xfrm>
            <a:off x="9910836" y="6453336"/>
            <a:ext cx="2239550" cy="359545"/>
          </a:xfrm>
          <a:prstGeom prst="rect">
            <a:avLst/>
          </a:prstGeom>
        </p:spPr>
        <p:txBody>
          <a:bodyPr vert="horz" lIns="121899" tIns="60949" rIns="121899" bIns="60949" rtlCol="0" anchor="ctr"/>
          <a:lstStyle>
            <a:defPPr>
              <a:defRPr lang="en-US"/>
            </a:defPPr>
            <a:lvl1pPr marL="0" algn="ctr" defTabSz="1218987" rtl="0" eaLnBrk="1" latinLnBrk="0" hangingPunct="1">
              <a:defRPr sz="16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defTabSz="914400">
              <a:defRPr/>
            </a:pPr>
            <a:r>
              <a:rPr lang="en-US" sz="1400" b="1">
                <a:solidFill>
                  <a:schemeClr val="bg1"/>
                </a:solidFill>
                <a:latin typeface="Calibri" panose="020F0502020204030204"/>
              </a:rPr>
              <a:t>Trainer: Anubhav Oberoy</a:t>
            </a:r>
            <a:endParaRPr lang="en-US" sz="1400" b="1" dirty="0">
              <a:solidFill>
                <a:schemeClr val="bg1"/>
              </a:solidFill>
              <a:latin typeface="Calibri" panose="020F0502020204030204"/>
            </a:endParaRPr>
          </a:p>
        </p:txBody>
      </p:sp>
      <p:pic>
        <p:nvPicPr>
          <p:cNvPr id="9" name="Picture 8">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23004" y="56817"/>
            <a:ext cx="716699" cy="707887"/>
          </a:xfrm>
          <a:prstGeom prst="rect">
            <a:avLst/>
          </a:prstGeom>
        </p:spPr>
      </p:pic>
    </p:spTree>
    <p:extLst>
      <p:ext uri="{BB962C8B-B14F-4D97-AF65-F5344CB8AC3E}">
        <p14:creationId xmlns:p14="http://schemas.microsoft.com/office/powerpoint/2010/main" val="3588497900"/>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0" y="0"/>
            <a:ext cx="12188825" cy="6858000"/>
            <a:chOff x="94878" y="13266"/>
            <a:chExt cx="12188825" cy="6858000"/>
          </a:xfrm>
        </p:grpSpPr>
        <p:sp>
          <p:nvSpPr>
            <p:cNvPr id="3" name="Rectangle 2"/>
            <p:cNvSpPr/>
            <p:nvPr/>
          </p:nvSpPr>
          <p:spPr>
            <a:xfrm>
              <a:off x="94878" y="13266"/>
              <a:ext cx="12188825" cy="68580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Rectangle 42"/>
            <p:cNvSpPr/>
            <p:nvPr/>
          </p:nvSpPr>
          <p:spPr>
            <a:xfrm>
              <a:off x="94878" y="13266"/>
              <a:ext cx="12188825" cy="6858000"/>
            </a:xfrm>
            <a:prstGeom prst="rect">
              <a:avLst/>
            </a:prstGeom>
            <a:gradFill flip="none" rotWithShape="1">
              <a:gsLst>
                <a:gs pos="0">
                  <a:schemeClr val="tx2">
                    <a:lumMod val="60000"/>
                    <a:lumOff val="40000"/>
                    <a:alpha val="31000"/>
                  </a:schemeClr>
                </a:gs>
                <a:gs pos="63000">
                  <a:schemeClr val="bg1">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1" name="TextBox 40">
            <a:extLst>
              <a:ext uri="{FF2B5EF4-FFF2-40B4-BE49-F238E27FC236}">
                <a16:creationId xmlns:a16="http://schemas.microsoft.com/office/drawing/2014/main" xmlns="" id="{B97BA9D8-F322-4184-BBD6-84D1758BBAF2}"/>
              </a:ext>
            </a:extLst>
          </p:cNvPr>
          <p:cNvSpPr txBox="1"/>
          <p:nvPr/>
        </p:nvSpPr>
        <p:spPr>
          <a:xfrm>
            <a:off x="3158837" y="790803"/>
            <a:ext cx="6096000" cy="1015663"/>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FFAA0F"/>
                </a:solidFill>
                <a:effectLst>
                  <a:outerShdw dist="38100" dir="2700000" algn="tl">
                    <a:srgbClr val="000000">
                      <a:alpha val="30000"/>
                    </a:srgbClr>
                  </a:outerShdw>
                </a:effectLst>
                <a:uLnTx/>
                <a:uFillTx/>
                <a:latin typeface="Arial Black" panose="020B0A04020102020204"/>
                <a:ea typeface="Segoe UI Bold" panose="020B0802040204020203" pitchFamily="34" charset="0"/>
                <a:cs typeface="Segoe UI Bold" panose="020B0802040204020203" pitchFamily="34" charset="0"/>
              </a:rPr>
              <a:t>THANK YOU</a:t>
            </a:r>
          </a:p>
        </p:txBody>
      </p:sp>
      <p:sp>
        <p:nvSpPr>
          <p:cNvPr id="42" name="Rectangle 41">
            <a:extLst>
              <a:ext uri="{FF2B5EF4-FFF2-40B4-BE49-F238E27FC236}">
                <a16:creationId xmlns:a16="http://schemas.microsoft.com/office/drawing/2014/main" xmlns="" id="{6F1FF064-B1BA-4D97-BBAF-F44AB26AE469}"/>
              </a:ext>
            </a:extLst>
          </p:cNvPr>
          <p:cNvSpPr/>
          <p:nvPr/>
        </p:nvSpPr>
        <p:spPr>
          <a:xfrm>
            <a:off x="1231900" y="1916832"/>
            <a:ext cx="9715500" cy="3352800"/>
          </a:xfrm>
          <a:prstGeom prst="rect">
            <a:avLst/>
          </a:prstGeom>
          <a:solidFill>
            <a:schemeClr val="accent6"/>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xmlns="" id="{B1A9A39D-2DF3-4B3D-B8DB-92F76BC52591}"/>
              </a:ext>
            </a:extLst>
          </p:cNvPr>
          <p:cNvSpPr/>
          <p:nvPr/>
        </p:nvSpPr>
        <p:spPr>
          <a:xfrm>
            <a:off x="1861925" y="2877820"/>
            <a:ext cx="8434600" cy="2194560"/>
          </a:xfrm>
          <a:prstGeom prst="rect">
            <a:avLst/>
          </a:prstGeom>
          <a:solidFill>
            <a:srgbClr val="F57913"/>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Shape 1155">
            <a:extLst>
              <a:ext uri="{FF2B5EF4-FFF2-40B4-BE49-F238E27FC236}">
                <a16:creationId xmlns:a16="http://schemas.microsoft.com/office/drawing/2014/main" xmlns="" id="{BBA71FBC-7E64-4F22-B1E1-B21EF2EBFD12}"/>
              </a:ext>
            </a:extLst>
          </p:cNvPr>
          <p:cNvSpPr/>
          <p:nvPr/>
        </p:nvSpPr>
        <p:spPr>
          <a:xfrm>
            <a:off x="5837361" y="3487788"/>
            <a:ext cx="4350348" cy="974626"/>
          </a:xfrm>
          <a:prstGeom prst="rect">
            <a:avLst/>
          </a:prstGeom>
          <a:solidFill>
            <a:srgbClr val="F57B17"/>
          </a:solidFill>
          <a:ln w="12700">
            <a:solidFill>
              <a:schemeClr val="tx1"/>
            </a:solidFill>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2400"/>
              </a:lnSpc>
            </a:pPr>
            <a:r>
              <a:rPr lang="en-US" sz="2000" dirty="0">
                <a:solidFill>
                  <a:schemeClr val="bg1"/>
                </a:solidFill>
                <a:ea typeface="Segoe UI" panose="020B0502040204020203" pitchFamily="34" charset="0"/>
                <a:cs typeface="Segoe UI" panose="020B0502040204020203" pitchFamily="34" charset="0"/>
              </a:rPr>
              <a:t>Anubhav Oberoy</a:t>
            </a:r>
          </a:p>
          <a:p>
            <a:pPr>
              <a:lnSpc>
                <a:spcPts val="2400"/>
              </a:lnSpc>
            </a:pPr>
            <a:r>
              <a:rPr lang="en-US" sz="2000" dirty="0">
                <a:solidFill>
                  <a:schemeClr val="bg1"/>
                </a:solidFill>
                <a:ea typeface="Segoe UI" panose="020B0502040204020203" pitchFamily="34" charset="0"/>
                <a:cs typeface="Segoe UI" panose="020B0502040204020203" pitchFamily="34" charset="0"/>
                <a:hlinkClick r:id="rId2"/>
              </a:rPr>
              <a:t>https://www.anubhavtrainings.com</a:t>
            </a:r>
            <a:endParaRPr lang="en-US" sz="2000" dirty="0">
              <a:solidFill>
                <a:schemeClr val="bg1"/>
              </a:solidFill>
              <a:ea typeface="Segoe UI" panose="020B0502040204020203" pitchFamily="34" charset="0"/>
              <a:cs typeface="Segoe UI" panose="020B0502040204020203" pitchFamily="34" charset="0"/>
            </a:endParaRPr>
          </a:p>
          <a:p>
            <a:pPr>
              <a:lnSpc>
                <a:spcPts val="2400"/>
              </a:lnSpc>
            </a:pPr>
            <a:endParaRPr lang="en-US" sz="2000" dirty="0">
              <a:solidFill>
                <a:schemeClr val="bg1"/>
              </a:solidFill>
              <a:ea typeface="Segoe UI" panose="020B0502040204020203" pitchFamily="34" charset="0"/>
              <a:cs typeface="Segoe UI" panose="020B0502040204020203" pitchFamily="34" charset="0"/>
            </a:endParaRPr>
          </a:p>
        </p:txBody>
      </p:sp>
      <p:sp>
        <p:nvSpPr>
          <p:cNvPr id="47" name="Shape 1155">
            <a:extLst>
              <a:ext uri="{FF2B5EF4-FFF2-40B4-BE49-F238E27FC236}">
                <a16:creationId xmlns:a16="http://schemas.microsoft.com/office/drawing/2014/main" xmlns="" id="{EF70B77F-958D-435E-9074-28018EC794BB}"/>
              </a:ext>
            </a:extLst>
          </p:cNvPr>
          <p:cNvSpPr/>
          <p:nvPr/>
        </p:nvSpPr>
        <p:spPr>
          <a:xfrm>
            <a:off x="2069190" y="3060290"/>
            <a:ext cx="3757548" cy="1810367"/>
          </a:xfrm>
          <a:prstGeom prst="rect">
            <a:avLst/>
          </a:prstGeom>
          <a:solidFill>
            <a:srgbClr val="F57B17"/>
          </a:solidFill>
          <a:ln w="12700">
            <a:solidFill>
              <a:schemeClr val="tx1"/>
            </a:solidFill>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If you cannot do</a:t>
            </a:r>
          </a:p>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great things, do small things in a great way.</a:t>
            </a:r>
          </a:p>
        </p:txBody>
      </p:sp>
      <p:pic>
        <p:nvPicPr>
          <p:cNvPr id="49" name="Picture 48">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11"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281015923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xmlns="" id="{EAF14BF4-9A45-8B4E-AA65-A815CC72E5A3}"/>
              </a:ext>
            </a:extLst>
          </p:cNvPr>
          <p:cNvSpPr/>
          <p:nvPr/>
        </p:nvSpPr>
        <p:spPr>
          <a:xfrm flipH="1">
            <a:off x="3029488" y="2339447"/>
            <a:ext cx="9159332" cy="4517660"/>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2" name="Picture Placeholder 1">
            <a:extLst>
              <a:ext uri="{FF2B5EF4-FFF2-40B4-BE49-F238E27FC236}">
                <a16:creationId xmlns:a16="http://schemas.microsoft.com/office/drawing/2014/main" xmlns="" id="{5901FB9E-D5D8-0E42-9064-309ADD0ECF57}"/>
              </a:ext>
            </a:extLst>
          </p:cNvPr>
          <p:cNvSpPr>
            <a:spLocks noGrp="1"/>
          </p:cNvSpPr>
          <p:nvPr>
            <p:ph type="pic" sz="quarter" idx="14"/>
          </p:nvPr>
        </p:nvSpPr>
        <p:spPr>
          <a:xfrm>
            <a:off x="-1" y="892"/>
            <a:ext cx="12188825" cy="4876667"/>
          </a:xfrm>
        </p:spPr>
      </p:sp>
      <p:pic>
        <p:nvPicPr>
          <p:cNvPr id="4" name="Picture 3">
            <a:extLst>
              <a:ext uri="{FF2B5EF4-FFF2-40B4-BE49-F238E27FC236}">
                <a16:creationId xmlns:a16="http://schemas.microsoft.com/office/drawing/2014/main" xmlns=""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6" y="892"/>
            <a:ext cx="12185652" cy="4876667"/>
          </a:xfrm>
          <a:prstGeom prst="rect">
            <a:avLst/>
          </a:prstGeom>
        </p:spPr>
      </p:pic>
      <p:sp>
        <p:nvSpPr>
          <p:cNvPr id="20" name="Rectangle 19">
            <a:extLst>
              <a:ext uri="{FF2B5EF4-FFF2-40B4-BE49-F238E27FC236}">
                <a16:creationId xmlns:a16="http://schemas.microsoft.com/office/drawing/2014/main" xmlns="" id="{7D8E97E7-E23C-4E4A-A0AF-1C43E32D5148}"/>
              </a:ext>
            </a:extLst>
          </p:cNvPr>
          <p:cNvSpPr/>
          <p:nvPr/>
        </p:nvSpPr>
        <p:spPr>
          <a:xfrm>
            <a:off x="3175" y="-9395"/>
            <a:ext cx="12184064" cy="4886954"/>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defRPr/>
            </a:pPr>
            <a:endParaRPr lang="en-US" sz="1799">
              <a:solidFill>
                <a:srgbClr val="FFFFFF"/>
              </a:solidFill>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xmlns="" id="{F6FFC3F4-1A5C-6446-9CE3-98CE002CFF5F}"/>
              </a:ext>
            </a:extLst>
          </p:cNvPr>
          <p:cNvSpPr/>
          <p:nvPr/>
        </p:nvSpPr>
        <p:spPr>
          <a:xfrm>
            <a:off x="350568" y="5992010"/>
            <a:ext cx="3635177" cy="646163"/>
          </a:xfrm>
          <a:prstGeom prst="rect">
            <a:avLst/>
          </a:prstGeom>
        </p:spPr>
        <p:txBody>
          <a:bodyPr wrap="square">
            <a:spAutoFit/>
          </a:bodyPr>
          <a:lstStyle/>
          <a:p>
            <a:pPr defTabSz="913943">
              <a:defRPr/>
            </a:pPr>
            <a:r>
              <a:rPr lang="en-US" sz="1799" b="1" dirty="0">
                <a:solidFill>
                  <a:srgbClr val="44546A"/>
                </a:solidFill>
                <a:latin typeface="Arial" panose="020B0604020202020204" pitchFamily="34" charset="0"/>
                <a:cs typeface="Arial" panose="020B0604020202020204" pitchFamily="34" charset="0"/>
              </a:rPr>
              <a:t>Contact us today!</a:t>
            </a:r>
          </a:p>
          <a:p>
            <a:pPr defTabSz="913943">
              <a:defRPr/>
            </a:pPr>
            <a:r>
              <a:rPr lang="en-US" sz="1799" dirty="0">
                <a:solidFill>
                  <a:srgbClr val="44546A"/>
                </a:solidFill>
                <a:latin typeface="Arial" panose="020B0604020202020204"/>
              </a:rPr>
              <a:t>https://anubhavtrainings.com/</a:t>
            </a:r>
          </a:p>
        </p:txBody>
      </p:sp>
      <p:sp>
        <p:nvSpPr>
          <p:cNvPr id="6" name="Rectangle 5">
            <a:extLst>
              <a:ext uri="{FF2B5EF4-FFF2-40B4-BE49-F238E27FC236}">
                <a16:creationId xmlns:a16="http://schemas.microsoft.com/office/drawing/2014/main" xmlns="" id="{7A91E6F4-0EB3-3446-B962-79A0A253F3F7}"/>
              </a:ext>
            </a:extLst>
          </p:cNvPr>
          <p:cNvSpPr/>
          <p:nvPr/>
        </p:nvSpPr>
        <p:spPr>
          <a:xfrm>
            <a:off x="8178219" y="2926031"/>
            <a:ext cx="3229442" cy="276927"/>
          </a:xfrm>
          <a:prstGeom prst="rect">
            <a:avLst/>
          </a:prstGeom>
        </p:spPr>
        <p:txBody>
          <a:bodyPr wrap="square">
            <a:spAutoFit/>
          </a:bodyPr>
          <a:lstStyle/>
          <a:p>
            <a:pPr algn="ctr" defTabSz="914126">
              <a:defRPr/>
            </a:pPr>
            <a:r>
              <a:rPr lang="en-IN" sz="1200" spc="50" dirty="0">
                <a:solidFill>
                  <a:srgbClr val="FFFFFF">
                    <a:lumMod val="95000"/>
                  </a:srgbClr>
                </a:solidFill>
                <a:latin typeface="Arial" panose="020B0604020202020204" pitchFamily="34" charset="0"/>
                <a:cs typeface="Arial" panose="020B0604020202020204" pitchFamily="34" charset="0"/>
              </a:rPr>
              <a:t>We build the workforce of the future.</a:t>
            </a:r>
            <a:endParaRPr lang="en-US" sz="1200" spc="50" dirty="0">
              <a:solidFill>
                <a:srgbClr val="FFFFFF">
                  <a:lumMod val="95000"/>
                </a:srgbClr>
              </a:solidFill>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xmlns="" id="{89EED0AA-D6A0-854A-9888-8400B6D1FE48}"/>
              </a:ext>
            </a:extLst>
          </p:cNvPr>
          <p:cNvSpPr/>
          <p:nvPr/>
        </p:nvSpPr>
        <p:spPr>
          <a:xfrm>
            <a:off x="1221676"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 </a:t>
            </a:r>
          </a:p>
          <a:p>
            <a:pPr algn="ctr" defTabSz="914126">
              <a:defRPr/>
            </a:pPr>
            <a:r>
              <a:rPr lang="en-US" sz="1200" dirty="0">
                <a:solidFill>
                  <a:srgbClr val="FFFFFF"/>
                </a:solidFill>
                <a:latin typeface="Arial" panose="020B0604020202020204"/>
              </a:rPr>
              <a:t>Corporate Clients</a:t>
            </a:r>
          </a:p>
        </p:txBody>
      </p:sp>
      <p:sp>
        <p:nvSpPr>
          <p:cNvPr id="49" name="Rectangle 48">
            <a:extLst>
              <a:ext uri="{FF2B5EF4-FFF2-40B4-BE49-F238E27FC236}">
                <a16:creationId xmlns:a16="http://schemas.microsoft.com/office/drawing/2014/main" xmlns="" id="{DFBD6F02-53D0-BF4D-BF2A-4BD3E0AC1D30}"/>
              </a:ext>
            </a:extLst>
          </p:cNvPr>
          <p:cNvSpPr/>
          <p:nvPr/>
        </p:nvSpPr>
        <p:spPr>
          <a:xfrm>
            <a:off x="2825143"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30,000+</a:t>
            </a:r>
          </a:p>
          <a:p>
            <a:pPr algn="ctr" defTabSz="914126">
              <a:defRPr/>
            </a:pPr>
            <a:r>
              <a:rPr lang="en-US" sz="1200" dirty="0">
                <a:solidFill>
                  <a:srgbClr val="FFFFFF"/>
                </a:solidFill>
                <a:latin typeface="Arial" panose="020B0604020202020204"/>
              </a:rPr>
              <a:t>Learners Trained</a:t>
            </a:r>
          </a:p>
        </p:txBody>
      </p:sp>
      <p:sp>
        <p:nvSpPr>
          <p:cNvPr id="75" name="Rectangle 74">
            <a:extLst>
              <a:ext uri="{FF2B5EF4-FFF2-40B4-BE49-F238E27FC236}">
                <a16:creationId xmlns:a16="http://schemas.microsoft.com/office/drawing/2014/main" xmlns="" id="{B3EFFD71-D9A6-F843-8D97-4553654A0BAE}"/>
              </a:ext>
            </a:extLst>
          </p:cNvPr>
          <p:cNvSpPr/>
          <p:nvPr/>
        </p:nvSpPr>
        <p:spPr>
          <a:xfrm>
            <a:off x="4495429" y="3111497"/>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25000+ </a:t>
            </a:r>
          </a:p>
          <a:p>
            <a:pPr algn="ctr" defTabSz="914126">
              <a:defRPr/>
            </a:pPr>
            <a:r>
              <a:rPr lang="en-US" sz="1200" dirty="0">
                <a:solidFill>
                  <a:srgbClr val="FFFFFF"/>
                </a:solidFill>
                <a:latin typeface="Arial" panose="020B0604020202020204"/>
              </a:rPr>
              <a:t>Learners Placed</a:t>
            </a:r>
          </a:p>
        </p:txBody>
      </p:sp>
      <p:pic>
        <p:nvPicPr>
          <p:cNvPr id="9" name="Picture 8">
            <a:extLst>
              <a:ext uri="{FF2B5EF4-FFF2-40B4-BE49-F238E27FC236}">
                <a16:creationId xmlns:a16="http://schemas.microsoft.com/office/drawing/2014/main" xmlns=""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127" y="2279841"/>
            <a:ext cx="640059" cy="640059"/>
          </a:xfrm>
          <a:prstGeom prst="rect">
            <a:avLst/>
          </a:prstGeom>
        </p:spPr>
      </p:pic>
      <p:pic>
        <p:nvPicPr>
          <p:cNvPr id="11" name="Picture 10">
            <a:extLst>
              <a:ext uri="{FF2B5EF4-FFF2-40B4-BE49-F238E27FC236}">
                <a16:creationId xmlns:a16="http://schemas.microsoft.com/office/drawing/2014/main" xmlns=""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5530" y="2272765"/>
            <a:ext cx="671928" cy="671928"/>
          </a:xfrm>
          <a:prstGeom prst="rect">
            <a:avLst/>
          </a:prstGeom>
        </p:spPr>
      </p:pic>
      <p:sp>
        <p:nvSpPr>
          <p:cNvPr id="48" name="Rectangle 47"/>
          <p:cNvSpPr/>
          <p:nvPr/>
        </p:nvSpPr>
        <p:spPr>
          <a:xfrm>
            <a:off x="632520" y="692232"/>
            <a:ext cx="6570959" cy="1015399"/>
          </a:xfrm>
          <a:prstGeom prst="rect">
            <a:avLst/>
          </a:prstGeom>
        </p:spPr>
        <p:txBody>
          <a:bodyPr wrap="square">
            <a:spAutoFit/>
          </a:bodyPr>
          <a:lstStyle/>
          <a:p>
            <a:pPr algn="ctr" defTabSz="914126">
              <a:defRPr/>
            </a:pPr>
            <a:r>
              <a:rPr lang="en-US" sz="1999" b="1" dirty="0">
                <a:solidFill>
                  <a:srgbClr val="FFFFFF"/>
                </a:solidFill>
                <a:latin typeface="Arial" panose="020B0604020202020204" pitchFamily="34" charset="0"/>
                <a:cs typeface="Arial" panose="020B0604020202020204" pitchFamily="34" charset="0"/>
              </a:rPr>
              <a:t>We’re committed to empower you to be</a:t>
            </a:r>
          </a:p>
          <a:p>
            <a:pPr algn="ctr" defTabSz="914126">
              <a:defRPr/>
            </a:pPr>
            <a:r>
              <a:rPr lang="en-US" sz="1999" b="1" dirty="0">
                <a:solidFill>
                  <a:srgbClr val="FFFFFF"/>
                </a:solidFill>
                <a:latin typeface="Arial" panose="020B0604020202020204" pitchFamily="34" charset="0"/>
                <a:cs typeface="Arial" panose="020B0604020202020204" pitchFamily="34" charset="0"/>
              </a:rPr>
              <a:t>Most Desirable Resource</a:t>
            </a:r>
          </a:p>
          <a:p>
            <a:pPr algn="ctr" defTabSz="914126">
              <a:defRPr/>
            </a:pPr>
            <a:r>
              <a:rPr lang="en-US" sz="1999" b="1" dirty="0">
                <a:solidFill>
                  <a:srgbClr val="FFFFFF"/>
                </a:solidFill>
                <a:latin typeface="Arial" panose="020B0604020202020204" pitchFamily="34" charset="0"/>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xmlns="" id="{29B88429-5E3E-E649-B2EC-6D73DF20380B}"/>
              </a:ext>
            </a:extLst>
          </p:cNvPr>
          <p:cNvSpPr/>
          <p:nvPr/>
        </p:nvSpPr>
        <p:spPr>
          <a:xfrm>
            <a:off x="350569" y="4998498"/>
            <a:ext cx="3900557" cy="892320"/>
          </a:xfrm>
          <a:prstGeom prst="rect">
            <a:avLst/>
          </a:prstGeom>
        </p:spPr>
        <p:txBody>
          <a:bodyPr wrap="square">
            <a:spAutoFit/>
          </a:bodyPr>
          <a:lstStyle/>
          <a:p>
            <a:pPr defTabSz="914126">
              <a:defRPr/>
            </a:pPr>
            <a:r>
              <a:rPr lang="en-US" sz="1999" b="1" spc="100" dirty="0">
                <a:solidFill>
                  <a:srgbClr val="F97700"/>
                </a:solidFill>
                <a:latin typeface="Arial" panose="020B0604020202020204"/>
              </a:rPr>
              <a:t>FREE WEBINARS </a:t>
            </a:r>
          </a:p>
          <a:p>
            <a:pPr defTabSz="914126">
              <a:defRPr/>
            </a:pPr>
            <a:r>
              <a:rPr lang="en-US" sz="1600" i="1" dirty="0">
                <a:solidFill>
                  <a:srgbClr val="F97700"/>
                </a:solidFill>
                <a:latin typeface="Arial" panose="020B0604020202020204"/>
              </a:rPr>
              <a:t>Sign up for free webinars with industry experts every fortnight!</a:t>
            </a:r>
          </a:p>
        </p:txBody>
      </p:sp>
      <p:pic>
        <p:nvPicPr>
          <p:cNvPr id="56" name="Picture 55">
            <a:extLst>
              <a:ext uri="{FF2B5EF4-FFF2-40B4-BE49-F238E27FC236}">
                <a16:creationId xmlns:a16="http://schemas.microsoft.com/office/drawing/2014/main" xmlns=""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1451" y="2194693"/>
            <a:ext cx="851865" cy="851865"/>
          </a:xfrm>
          <a:prstGeom prst="rect">
            <a:avLst/>
          </a:prstGeom>
        </p:spPr>
      </p:pic>
      <p:grpSp>
        <p:nvGrpSpPr>
          <p:cNvPr id="8" name="Group 13">
            <a:extLst>
              <a:ext uri="{FF2B5EF4-FFF2-40B4-BE49-F238E27FC236}">
                <a16:creationId xmlns:a16="http://schemas.microsoft.com/office/drawing/2014/main" xmlns="" id="{C4CE162D-F9BF-9140-A233-D39001B36CFD}"/>
              </a:ext>
            </a:extLst>
          </p:cNvPr>
          <p:cNvGrpSpPr/>
          <p:nvPr/>
        </p:nvGrpSpPr>
        <p:grpSpPr>
          <a:xfrm>
            <a:off x="6517598" y="3369121"/>
            <a:ext cx="5611184" cy="3380860"/>
            <a:chOff x="4482563" y="4980191"/>
            <a:chExt cx="3128574" cy="1841396"/>
          </a:xfrm>
        </p:grpSpPr>
        <p:pic>
          <p:nvPicPr>
            <p:cNvPr id="19" name="Picture 18">
              <a:extLst>
                <a:ext uri="{FF2B5EF4-FFF2-40B4-BE49-F238E27FC236}">
                  <a16:creationId xmlns:a16="http://schemas.microsoft.com/office/drawing/2014/main" xmlns=""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xmlns=""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xmlns="" id="{34C82462-A6A9-9F40-B874-C2786492A285}"/>
              </a:ext>
            </a:extLst>
          </p:cNvPr>
          <p:cNvSpPr/>
          <p:nvPr/>
        </p:nvSpPr>
        <p:spPr>
          <a:xfrm>
            <a:off x="4492569" y="5574754"/>
            <a:ext cx="2196235" cy="54735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23" name="Rectangle 22">
            <a:hlinkClick r:id="rId9"/>
            <a:extLst>
              <a:ext uri="{FF2B5EF4-FFF2-40B4-BE49-F238E27FC236}">
                <a16:creationId xmlns:a16="http://schemas.microsoft.com/office/drawing/2014/main" xmlns="" id="{B7D41E04-1B35-BD4F-8B37-C6CC88C6B995}"/>
              </a:ext>
            </a:extLst>
          </p:cNvPr>
          <p:cNvSpPr/>
          <p:nvPr/>
        </p:nvSpPr>
        <p:spPr>
          <a:xfrm>
            <a:off x="4399734" y="5490332"/>
            <a:ext cx="2196235" cy="54735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5" name="Rectangle 4">
            <a:extLst>
              <a:ext uri="{FF2B5EF4-FFF2-40B4-BE49-F238E27FC236}">
                <a16:creationId xmlns:a16="http://schemas.microsoft.com/office/drawing/2014/main" xmlns="" id="{6AA9D7C5-0368-6645-B73F-D51BF9C01567}"/>
              </a:ext>
            </a:extLst>
          </p:cNvPr>
          <p:cNvSpPr/>
          <p:nvPr/>
        </p:nvSpPr>
        <p:spPr>
          <a:xfrm>
            <a:off x="4802969" y="5590298"/>
            <a:ext cx="1466686" cy="369236"/>
          </a:xfrm>
          <a:prstGeom prst="rect">
            <a:avLst/>
          </a:prstGeom>
        </p:spPr>
        <p:txBody>
          <a:bodyPr wrap="none">
            <a:spAutoFit/>
          </a:bodyPr>
          <a:lstStyle/>
          <a:p>
            <a:pPr defTabSz="914126">
              <a:defRPr/>
            </a:pPr>
            <a:r>
              <a:rPr lang="en-US" sz="1799" b="1" dirty="0">
                <a:solidFill>
                  <a:srgbClr val="44546A"/>
                </a:solidFill>
                <a:latin typeface="Arial" panose="020B0604020202020204"/>
              </a:rPr>
              <a:t>Enroll Now!</a:t>
            </a:r>
            <a:endParaRPr lang="en-US" sz="1799" b="1" dirty="0">
              <a:solidFill>
                <a:srgbClr val="000000"/>
              </a:solidFill>
              <a:latin typeface="Arial" panose="020B0604020202020204"/>
            </a:endParaRPr>
          </a:p>
        </p:txBody>
      </p:sp>
      <p:pic>
        <p:nvPicPr>
          <p:cNvPr id="24" name="Picture 23">
            <a:extLst>
              <a:ext uri="{FF2B5EF4-FFF2-40B4-BE49-F238E27FC236}">
                <a16:creationId xmlns:a16="http://schemas.microsoft.com/office/drawing/2014/main" xmlns=""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49663" y="501962"/>
            <a:ext cx="1956171" cy="1932120"/>
          </a:xfrm>
          <a:prstGeom prst="rect">
            <a:avLst/>
          </a:prstGeom>
        </p:spPr>
      </p:pic>
    </p:spTree>
    <p:extLst>
      <p:ext uri="{BB962C8B-B14F-4D97-AF65-F5344CB8AC3E}">
        <p14:creationId xmlns:p14="http://schemas.microsoft.com/office/powerpoint/2010/main" val="833856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3C8A4613-6F8A-40A2-B2DE-12F49D2C9098}"/>
              </a:ext>
            </a:extLst>
          </p:cNvPr>
          <p:cNvSpPr txBox="1"/>
          <p:nvPr/>
        </p:nvSpPr>
        <p:spPr>
          <a:xfrm>
            <a:off x="92340" y="181155"/>
            <a:ext cx="11459341" cy="646163"/>
          </a:xfrm>
          <a:prstGeom prst="rect">
            <a:avLst/>
          </a:prstGeom>
          <a:noFill/>
        </p:spPr>
        <p:txBody>
          <a:bodyPr wrap="square">
            <a:spAutoFit/>
          </a:bodyPr>
          <a:lstStyle/>
          <a:p>
            <a:r>
              <a:rPr lang="en-US" sz="3599"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xmlns=""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8255" y="827318"/>
            <a:ext cx="5725701" cy="3451853"/>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xmlns=""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869" y="1062177"/>
            <a:ext cx="5954710" cy="3336691"/>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xmlns=""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8254" y="3132786"/>
            <a:ext cx="5725702" cy="3538730"/>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xmlns="" id="{82B165D0-C409-4669-9E36-D2FB63835D83}"/>
              </a:ext>
            </a:extLst>
          </p:cNvPr>
          <p:cNvPicPr>
            <a:picLocks noChangeAspect="1"/>
          </p:cNvPicPr>
          <p:nvPr/>
        </p:nvPicPr>
        <p:blipFill>
          <a:blip r:embed="rId9"/>
          <a:stretch>
            <a:fillRect/>
          </a:stretch>
        </p:blipFill>
        <p:spPr>
          <a:xfrm>
            <a:off x="192208" y="3340155"/>
            <a:ext cx="5997371" cy="3303870"/>
          </a:xfrm>
          <a:prstGeom prst="rect">
            <a:avLst/>
          </a:prstGeom>
          <a:scene3d>
            <a:camera prst="perspectiveLeft"/>
            <a:lightRig rig="threePt" dir="t"/>
          </a:scene3d>
        </p:spPr>
      </p:pic>
    </p:spTree>
    <p:extLst>
      <p:ext uri="{BB962C8B-B14F-4D97-AF65-F5344CB8AC3E}">
        <p14:creationId xmlns:p14="http://schemas.microsoft.com/office/powerpoint/2010/main" val="709448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odern conference room | Pyronix"/>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6" y="-26484"/>
            <a:ext cx="12185652" cy="688359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2821" y="-26484"/>
            <a:ext cx="12185651" cy="6883591"/>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dirty="0"/>
          </a:p>
        </p:txBody>
      </p:sp>
      <p:pic>
        <p:nvPicPr>
          <p:cNvPr id="14" name="Picture 13">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79303" y="57696"/>
            <a:ext cx="716512" cy="707703"/>
          </a:xfrm>
          <a:prstGeom prst="rect">
            <a:avLst/>
          </a:prstGeom>
        </p:spPr>
      </p:pic>
      <p:sp>
        <p:nvSpPr>
          <p:cNvPr id="15"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09842" y="6471378"/>
            <a:ext cx="2238967" cy="359451"/>
          </a:xfrm>
        </p:spPr>
        <p:txBody>
          <a:bodyPr/>
          <a:lstStyle/>
          <a:p>
            <a:pPr>
              <a:defRPr/>
            </a:pPr>
            <a:r>
              <a:rPr lang="en-US" sz="1400" b="1" dirty="0">
                <a:solidFill>
                  <a:schemeClr val="bg1"/>
                </a:solidFill>
                <a:latin typeface="Calibri" panose="020F0502020204030204"/>
              </a:rPr>
              <a:t>Trainer: Anubhav Oberoy</a:t>
            </a:r>
          </a:p>
        </p:txBody>
      </p:sp>
      <p:sp>
        <p:nvSpPr>
          <p:cNvPr id="16" name="Title 2"/>
          <p:cNvSpPr txBox="1">
            <a:spLocks/>
          </p:cNvSpPr>
          <p:nvPr/>
        </p:nvSpPr>
        <p:spPr>
          <a:xfrm>
            <a:off x="610871" y="275462"/>
            <a:ext cx="10967086" cy="710896"/>
          </a:xfrm>
          <a:prstGeom prst="rect">
            <a:avLst/>
          </a:prstGeom>
        </p:spPr>
        <p:txBody>
          <a:bodyPr vert="horz" lIns="121867" tIns="60933" rIns="121867" bIns="60933" rtlCol="0" anchor="t">
            <a:normAutofit fontScale="92500" lnSpcReduction="10000"/>
          </a:bodyPr>
          <a:lstStyle>
            <a:lvl1pPr algn="l" defTabSz="1218987" rtl="0" eaLnBrk="1" latinLnBrk="0" hangingPunct="1">
              <a:spcBef>
                <a:spcPct val="0"/>
              </a:spcBef>
              <a:buNone/>
              <a:defRPr sz="4400" kern="1200">
                <a:solidFill>
                  <a:schemeClr val="tx1"/>
                </a:solidFill>
                <a:latin typeface="+mj-lt"/>
                <a:ea typeface="+mj-ea"/>
                <a:cs typeface="+mj-cs"/>
              </a:defRPr>
            </a:lvl1pPr>
          </a:lstStyle>
          <a:p>
            <a:r>
              <a:rPr lang="en-IN" sz="4399" dirty="0">
                <a:solidFill>
                  <a:schemeClr val="bg1"/>
                </a:solidFill>
                <a:latin typeface="Cooper Black" panose="0208090404030B020404" pitchFamily="18" charset="0"/>
              </a:rPr>
              <a:t>Agenda – Day 32</a:t>
            </a:r>
            <a:endParaRPr lang="en-IN" sz="4399" dirty="0">
              <a:solidFill>
                <a:schemeClr val="tx2">
                  <a:lumMod val="60000"/>
                  <a:lumOff val="40000"/>
                </a:schemeClr>
              </a:solidFill>
              <a:latin typeface="Cooper Black" panose="0208090404030B020404" pitchFamily="18" charset="0"/>
            </a:endParaRPr>
          </a:p>
        </p:txBody>
      </p:sp>
      <p:sp>
        <p:nvSpPr>
          <p:cNvPr id="17" name="TextBox 16">
            <a:extLst>
              <a:ext uri="{FF2B5EF4-FFF2-40B4-BE49-F238E27FC236}">
                <a16:creationId xmlns:a16="http://schemas.microsoft.com/office/drawing/2014/main" xmlns="" id="{1E8BD2BC-59B0-4D30-97AE-9B4A2D8F7B41}"/>
              </a:ext>
            </a:extLst>
          </p:cNvPr>
          <p:cNvSpPr txBox="1"/>
          <p:nvPr/>
        </p:nvSpPr>
        <p:spPr>
          <a:xfrm>
            <a:off x="737190" y="986357"/>
            <a:ext cx="7962085" cy="1630575"/>
          </a:xfrm>
          <a:prstGeom prst="rect">
            <a:avLst/>
          </a:prstGeom>
          <a:noFill/>
        </p:spPr>
        <p:txBody>
          <a:bodyPr wrap="square" rtlCol="0">
            <a:spAutoFit/>
          </a:bodyPr>
          <a:lstStyle/>
          <a:p>
            <a:pPr marL="133234" indent="-285664">
              <a:buFont typeface="Arial" panose="020B0604020202020204" pitchFamily="34" charset="0"/>
              <a:buChar char="•"/>
            </a:pPr>
            <a:r>
              <a:rPr lang="en-IN" sz="1999" dirty="0">
                <a:solidFill>
                  <a:schemeClr val="bg1"/>
                </a:solidFill>
              </a:rPr>
              <a:t>What is Draft</a:t>
            </a:r>
          </a:p>
          <a:p>
            <a:pPr marL="133234" indent="-285664">
              <a:buFont typeface="Arial" panose="020B0604020202020204" pitchFamily="34" charset="0"/>
              <a:buChar char="•"/>
            </a:pPr>
            <a:r>
              <a:rPr lang="en-IN" sz="1999" dirty="0">
                <a:solidFill>
                  <a:schemeClr val="bg1"/>
                </a:solidFill>
              </a:rPr>
              <a:t>Enable Draft Handling</a:t>
            </a:r>
          </a:p>
          <a:p>
            <a:pPr marL="133234" indent="-285664">
              <a:buFont typeface="Arial" panose="020B0604020202020204" pitchFamily="34" charset="0"/>
              <a:buChar char="•"/>
            </a:pPr>
            <a:r>
              <a:rPr lang="en-IN" sz="1999" dirty="0">
                <a:solidFill>
                  <a:schemeClr val="bg1"/>
                </a:solidFill>
              </a:rPr>
              <a:t>Expose Draft handling to projection Layer</a:t>
            </a:r>
          </a:p>
          <a:p>
            <a:pPr marL="133234" indent="-285664">
              <a:buFont typeface="Arial" panose="020B0604020202020204" pitchFamily="34" charset="0"/>
              <a:buChar char="•"/>
            </a:pPr>
            <a:r>
              <a:rPr lang="en-IN" sz="1999" dirty="0">
                <a:solidFill>
                  <a:schemeClr val="bg1"/>
                </a:solidFill>
              </a:rPr>
              <a:t>Enable Early Numbering for Travel and Booking</a:t>
            </a:r>
          </a:p>
          <a:p>
            <a:pPr marL="133234" indent="-285664">
              <a:buFont typeface="Arial" panose="020B0604020202020204" pitchFamily="34" charset="0"/>
              <a:buChar char="•"/>
            </a:pPr>
            <a:r>
              <a:rPr lang="en-IN" sz="1999" dirty="0">
                <a:solidFill>
                  <a:schemeClr val="bg1"/>
                </a:solidFill>
              </a:rPr>
              <a:t>Integrating augment in Managed Object</a:t>
            </a:r>
          </a:p>
        </p:txBody>
      </p:sp>
    </p:spTree>
    <p:extLst>
      <p:ext uri="{BB962C8B-B14F-4D97-AF65-F5344CB8AC3E}">
        <p14:creationId xmlns:p14="http://schemas.microsoft.com/office/powerpoint/2010/main" val="212242057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02D2FA-42BF-471A-85F3-02F07B6C7B6C}"/>
              </a:ext>
            </a:extLst>
          </p:cNvPr>
          <p:cNvSpPr>
            <a:spLocks noGrp="1"/>
          </p:cNvSpPr>
          <p:nvPr>
            <p:ph type="ctrTitle"/>
          </p:nvPr>
        </p:nvSpPr>
        <p:spPr>
          <a:xfrm>
            <a:off x="117748" y="188640"/>
            <a:ext cx="11377264" cy="578494"/>
          </a:xfrm>
        </p:spPr>
        <p:txBody>
          <a:bodyPr>
            <a:normAutofit fontScale="90000"/>
          </a:bodyPr>
          <a:lstStyle/>
          <a:p>
            <a:r>
              <a:rPr lang="en-US" dirty="0">
                <a:latin typeface="Cooper Black" panose="0208090404030B020404" pitchFamily="18" charset="0"/>
              </a:rPr>
              <a:t>What is Draft?</a:t>
            </a:r>
          </a:p>
        </p:txBody>
      </p:sp>
      <p:sp>
        <p:nvSpPr>
          <p:cNvPr id="3" name="Subtitle 2">
            <a:extLst>
              <a:ext uri="{FF2B5EF4-FFF2-40B4-BE49-F238E27FC236}">
                <a16:creationId xmlns:a16="http://schemas.microsoft.com/office/drawing/2014/main" xmlns="" id="{18401DD8-502B-4F8E-9E23-A78D72664411}"/>
              </a:ext>
            </a:extLst>
          </p:cNvPr>
          <p:cNvSpPr>
            <a:spLocks noGrp="1"/>
          </p:cNvSpPr>
          <p:nvPr>
            <p:ph type="subTitle" idx="1"/>
          </p:nvPr>
        </p:nvSpPr>
        <p:spPr>
          <a:xfrm>
            <a:off x="117748" y="908719"/>
            <a:ext cx="7992888" cy="5563449"/>
          </a:xfrm>
        </p:spPr>
        <p:txBody>
          <a:bodyPr>
            <a:normAutofit lnSpcReduction="10000"/>
          </a:bodyPr>
          <a:lstStyle/>
          <a:p>
            <a:pPr marL="285750" indent="-285750" algn="l">
              <a:buFont typeface="Arial" panose="020B0604020202020204" pitchFamily="34" charset="0"/>
              <a:buChar char="•"/>
            </a:pPr>
            <a:r>
              <a:rPr lang="en-US" sz="1600" dirty="0">
                <a:solidFill>
                  <a:schemeClr val="tx1"/>
                </a:solidFill>
                <a:latin typeface="+mn-lt"/>
              </a:rPr>
              <a:t>You can draft-enable a business object to automatically persist transactional data in the backend. This approach supports stateless communication for your applications.</a:t>
            </a:r>
          </a:p>
          <a:p>
            <a:pPr marL="285750" indent="-285750" algn="l">
              <a:buFont typeface="Arial" panose="020B0604020202020204" pitchFamily="34" charset="0"/>
              <a:buChar char="•"/>
            </a:pPr>
            <a:endParaRPr lang="en-US" sz="1600" dirty="0">
              <a:solidFill>
                <a:schemeClr val="tx1"/>
              </a:solidFill>
              <a:latin typeface="+mn-lt"/>
            </a:endParaRPr>
          </a:p>
          <a:p>
            <a:pPr marL="285750" indent="-285750" algn="l">
              <a:buFont typeface="Arial" panose="020B0604020202020204" pitchFamily="34" charset="0"/>
              <a:buChar char="•"/>
            </a:pPr>
            <a:r>
              <a:rPr lang="en-US" sz="1600" dirty="0">
                <a:solidFill>
                  <a:schemeClr val="tx1"/>
                </a:solidFill>
                <a:latin typeface="+mn-lt"/>
              </a:rPr>
              <a:t>Modern cloud-ready apps require a stateless communication pattern, for example to leverage cloud capabilities like elasticity and scalability. Thus, there is no fixed backend session resource along a business transaction for each user and the incoming requests can be dispatched to different backend resources, which supports load balancing. On the other hand apps are stateful from end-user perspective. Business data that is entered by the end user needs to be locked, validated and enriched via ABAP business logic on backend side.</a:t>
            </a:r>
          </a:p>
          <a:p>
            <a:pPr marL="285750" indent="-285750" algn="l">
              <a:buFont typeface="Arial" panose="020B0604020202020204" pitchFamily="34" charset="0"/>
              <a:buChar char="•"/>
            </a:pPr>
            <a:endParaRPr lang="en-US" sz="1600" dirty="0">
              <a:solidFill>
                <a:schemeClr val="tx1"/>
              </a:solidFill>
              <a:latin typeface="+mn-lt"/>
            </a:endParaRPr>
          </a:p>
          <a:p>
            <a:pPr marL="285750" indent="-285750" algn="l">
              <a:buFont typeface="Arial" panose="020B0604020202020204" pitchFamily="34" charset="0"/>
              <a:buChar char="•"/>
            </a:pPr>
            <a:r>
              <a:rPr lang="en-US" sz="1600" dirty="0">
                <a:solidFill>
                  <a:schemeClr val="tx1"/>
                </a:solidFill>
                <a:latin typeface="+mn-lt"/>
              </a:rPr>
              <a:t>The draft concept fills the gap between a stateless communication pattern and a stateful application by applying REST principles:</a:t>
            </a:r>
          </a:p>
          <a:p>
            <a:pPr marL="285750" indent="-285750" algn="l">
              <a:buFont typeface="Arial" panose="020B0604020202020204" pitchFamily="34" charset="0"/>
              <a:buChar char="•"/>
            </a:pPr>
            <a:endParaRPr lang="en-US" sz="1600" dirty="0">
              <a:solidFill>
                <a:schemeClr val="tx1"/>
              </a:solidFill>
              <a:latin typeface="+mn-lt"/>
            </a:endParaRPr>
          </a:p>
          <a:p>
            <a:pPr marL="285750" indent="-285750" algn="l">
              <a:buFont typeface="Arial" panose="020B0604020202020204" pitchFamily="34" charset="0"/>
              <a:buChar char="•"/>
            </a:pPr>
            <a:r>
              <a:rPr lang="en-US" sz="1600" dirty="0">
                <a:solidFill>
                  <a:schemeClr val="tx1"/>
                </a:solidFill>
                <a:latin typeface="+mn-lt"/>
              </a:rPr>
              <a:t>The draft represents the state and stores the transactional changes on the database in shadow tables. It is an addressable resource, the exact copy of the active data that is currently being edited. </a:t>
            </a:r>
          </a:p>
          <a:p>
            <a:pPr marL="285750" indent="-285750" algn="l">
              <a:buFont typeface="Arial" panose="020B0604020202020204" pitchFamily="34" charset="0"/>
              <a:buChar char="•"/>
            </a:pPr>
            <a:endParaRPr lang="en-US" sz="1600" dirty="0">
              <a:solidFill>
                <a:schemeClr val="tx1"/>
              </a:solidFill>
              <a:latin typeface="+mn-lt"/>
            </a:endParaRPr>
          </a:p>
          <a:p>
            <a:pPr marL="285750" indent="-285750" algn="l">
              <a:buFont typeface="Arial" panose="020B0604020202020204" pitchFamily="34" charset="0"/>
              <a:buChar char="•"/>
            </a:pPr>
            <a:r>
              <a:rPr lang="en-US" sz="1600" dirty="0">
                <a:solidFill>
                  <a:schemeClr val="tx1"/>
                </a:solidFill>
                <a:latin typeface="+mn-lt"/>
              </a:rPr>
              <a:t>Draft-enabled applications allow the end user to store changed data in the backend and continue at a later point in time or from a different device, even if the application terminates unexpectedly. </a:t>
            </a:r>
          </a:p>
        </p:txBody>
      </p:sp>
      <p:sp>
        <p:nvSpPr>
          <p:cNvPr id="4"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72169"/>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pic>
        <p:nvPicPr>
          <p:cNvPr id="6" name="Picture 5">
            <a:extLst>
              <a:ext uri="{FF2B5EF4-FFF2-40B4-BE49-F238E27FC236}">
                <a16:creationId xmlns:a16="http://schemas.microsoft.com/office/drawing/2014/main" xmlns="" id="{0BE63F5A-4FA9-457B-A9C9-529D10691D4B}"/>
              </a:ext>
            </a:extLst>
          </p:cNvPr>
          <p:cNvPicPr>
            <a:picLocks noChangeAspect="1"/>
          </p:cNvPicPr>
          <p:nvPr/>
        </p:nvPicPr>
        <p:blipFill>
          <a:blip r:embed="rId2"/>
          <a:stretch>
            <a:fillRect/>
          </a:stretch>
        </p:blipFill>
        <p:spPr>
          <a:xfrm>
            <a:off x="8099200" y="1412776"/>
            <a:ext cx="3960440" cy="27205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299272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02D2FA-42BF-471A-85F3-02F07B6C7B6C}"/>
              </a:ext>
            </a:extLst>
          </p:cNvPr>
          <p:cNvSpPr>
            <a:spLocks noGrp="1"/>
          </p:cNvSpPr>
          <p:nvPr>
            <p:ph type="ctrTitle"/>
          </p:nvPr>
        </p:nvSpPr>
        <p:spPr>
          <a:xfrm>
            <a:off x="117748" y="188640"/>
            <a:ext cx="11377264" cy="578494"/>
          </a:xfrm>
        </p:spPr>
        <p:txBody>
          <a:bodyPr>
            <a:normAutofit fontScale="90000"/>
          </a:bodyPr>
          <a:lstStyle/>
          <a:p>
            <a:r>
              <a:rPr lang="en-US" dirty="0">
                <a:latin typeface="Cooper Black" panose="0208090404030B020404" pitchFamily="18" charset="0"/>
              </a:rPr>
              <a:t>Steps to implement Draft</a:t>
            </a:r>
          </a:p>
        </p:txBody>
      </p:sp>
      <p:sp>
        <p:nvSpPr>
          <p:cNvPr id="3" name="Subtitle 2">
            <a:extLst>
              <a:ext uri="{FF2B5EF4-FFF2-40B4-BE49-F238E27FC236}">
                <a16:creationId xmlns:a16="http://schemas.microsoft.com/office/drawing/2014/main" xmlns="" id="{18401DD8-502B-4F8E-9E23-A78D72664411}"/>
              </a:ext>
            </a:extLst>
          </p:cNvPr>
          <p:cNvSpPr>
            <a:spLocks noGrp="1"/>
          </p:cNvSpPr>
          <p:nvPr>
            <p:ph type="subTitle" idx="1"/>
          </p:nvPr>
        </p:nvSpPr>
        <p:spPr>
          <a:xfrm>
            <a:off x="117748" y="908719"/>
            <a:ext cx="11881320" cy="5563449"/>
          </a:xfrm>
        </p:spPr>
        <p:txBody>
          <a:bodyPr>
            <a:normAutofit/>
          </a:bodyPr>
          <a:lstStyle/>
          <a:p>
            <a:pPr algn="l"/>
            <a:r>
              <a:rPr lang="en-US" sz="1600" b="1" dirty="0">
                <a:solidFill>
                  <a:schemeClr val="tx1"/>
                </a:solidFill>
                <a:latin typeface="+mn-lt"/>
              </a:rPr>
              <a:t>Draft tables are fully managed by the RAP framework at runtime</a:t>
            </a:r>
          </a:p>
          <a:p>
            <a:pPr marL="342900" indent="-342900" algn="l">
              <a:buFont typeface="+mj-lt"/>
              <a:buAutoNum type="arabicPeriod"/>
            </a:pPr>
            <a:r>
              <a:rPr lang="en-US" sz="1600" dirty="0">
                <a:solidFill>
                  <a:schemeClr val="tx1"/>
                </a:solidFill>
                <a:latin typeface="+mn-lt"/>
              </a:rPr>
              <a:t>Add the addition with draft; after the managed; keyword in the header section to enable draft handling for your business object.</a:t>
            </a:r>
          </a:p>
          <a:p>
            <a:pPr marL="342900" indent="-342900" algn="l">
              <a:buFont typeface="+mj-lt"/>
              <a:buAutoNum type="arabicPeriod"/>
            </a:pPr>
            <a:r>
              <a:rPr lang="en-US" sz="1600" dirty="0">
                <a:solidFill>
                  <a:schemeClr val="tx1"/>
                </a:solidFill>
                <a:latin typeface="+mn-lt"/>
              </a:rPr>
              <a:t>Specify the draft table for the travel &amp; booking entity, where the draft travel data will be persisted as show on the screenshot.</a:t>
            </a:r>
          </a:p>
          <a:p>
            <a:pPr marL="342900" indent="-342900" algn="l">
              <a:buFont typeface="+mj-lt"/>
              <a:buAutoNum type="arabicPeriod"/>
            </a:pPr>
            <a:r>
              <a:rPr lang="en-US" sz="1600" dirty="0">
                <a:solidFill>
                  <a:schemeClr val="tx1"/>
                </a:solidFill>
                <a:latin typeface="+mn-lt"/>
              </a:rPr>
              <a:t>Replace the association definition in the base behavior definition to solve the warnings indicating that the associations are implicitly draft enabled as this is a draft enabled business object. For this, use the code snippet provided below to replace the one currently defined in the travel behavior definition as shown on the screenshot. Do the same for the _Travel association.</a:t>
            </a:r>
          </a:p>
          <a:p>
            <a:pPr marL="342900" indent="-342900" algn="l">
              <a:buFont typeface="+mj-lt"/>
              <a:buAutoNum type="arabicPeriod"/>
            </a:pPr>
            <a:r>
              <a:rPr lang="en-US" sz="1600" dirty="0">
                <a:solidFill>
                  <a:schemeClr val="tx1"/>
                </a:solidFill>
                <a:latin typeface="+mn-lt"/>
              </a:rPr>
              <a:t>Specify a total etag field in the root entity of your BO. This is required to identify changes to active instances in cases where the durable lock has expired. The field LastChangedAt will be used for the purpose in the present scenario.</a:t>
            </a:r>
          </a:p>
          <a:p>
            <a:pPr algn="l"/>
            <a:endParaRPr lang="en-US" sz="1600" dirty="0">
              <a:solidFill>
                <a:schemeClr val="tx1"/>
              </a:solidFill>
              <a:latin typeface="+mn-lt"/>
            </a:endParaRPr>
          </a:p>
        </p:txBody>
      </p:sp>
      <p:sp>
        <p:nvSpPr>
          <p:cNvPr id="4"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72169"/>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pic>
        <p:nvPicPr>
          <p:cNvPr id="5" name="Picture 4">
            <a:extLst>
              <a:ext uri="{FF2B5EF4-FFF2-40B4-BE49-F238E27FC236}">
                <a16:creationId xmlns:a16="http://schemas.microsoft.com/office/drawing/2014/main" xmlns="" id="{0B33D7C1-DD1E-48FD-B42E-BC12205C1F92}"/>
              </a:ext>
            </a:extLst>
          </p:cNvPr>
          <p:cNvPicPr>
            <a:picLocks noChangeAspect="1"/>
          </p:cNvPicPr>
          <p:nvPr/>
        </p:nvPicPr>
        <p:blipFill>
          <a:blip r:embed="rId2"/>
          <a:stretch>
            <a:fillRect/>
          </a:stretch>
        </p:blipFill>
        <p:spPr>
          <a:xfrm>
            <a:off x="244609" y="3690443"/>
            <a:ext cx="3816423" cy="1912814"/>
          </a:xfrm>
          <a:prstGeom prst="rect">
            <a:avLst/>
          </a:prstGeom>
          <a:ln>
            <a:noFill/>
          </a:ln>
          <a:effectLst>
            <a:outerShdw blurRad="292100" dist="139700" dir="2700000" algn="tl" rotWithShape="0">
              <a:srgbClr val="333333">
                <a:alpha val="65000"/>
              </a:srgbClr>
            </a:outerShdw>
          </a:effectLst>
        </p:spPr>
      </p:pic>
      <p:pic>
        <p:nvPicPr>
          <p:cNvPr id="5122" name="Picture 2" descr="C:\Users\Anubhav\AppData\Local\Temp\SNAGHTMLa3ac64f.PNG">
            <a:extLst>
              <a:ext uri="{FF2B5EF4-FFF2-40B4-BE49-F238E27FC236}">
                <a16:creationId xmlns:a16="http://schemas.microsoft.com/office/drawing/2014/main" xmlns="" id="{CEBF6D47-91BA-4E12-8852-EA95322BCC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38693" y="3690443"/>
            <a:ext cx="3859862" cy="191281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xmlns="" id="{68D33183-BC54-4546-A425-4B0F5646182A}"/>
              </a:ext>
            </a:extLst>
          </p:cNvPr>
          <p:cNvPicPr>
            <a:picLocks noChangeAspect="1"/>
          </p:cNvPicPr>
          <p:nvPr/>
        </p:nvPicPr>
        <p:blipFill rotWithShape="1">
          <a:blip r:embed="rId4"/>
          <a:srcRect r="22408"/>
          <a:stretch/>
        </p:blipFill>
        <p:spPr>
          <a:xfrm>
            <a:off x="8724278" y="3690443"/>
            <a:ext cx="3027168" cy="1912814"/>
          </a:xfrm>
          <a:prstGeom prst="rect">
            <a:avLst/>
          </a:prstGeom>
          <a:ln>
            <a:noFill/>
          </a:ln>
          <a:effectLst>
            <a:outerShdw blurRad="292100" dist="139700" dir="2700000" algn="tl" rotWithShape="0">
              <a:srgbClr val="333333">
                <a:alpha val="65000"/>
              </a:srgbClr>
            </a:outerShdw>
          </a:effectLst>
        </p:spPr>
      </p:pic>
      <p:sp>
        <p:nvSpPr>
          <p:cNvPr id="7" name="Arrow: Chevron 6">
            <a:extLst>
              <a:ext uri="{FF2B5EF4-FFF2-40B4-BE49-F238E27FC236}">
                <a16:creationId xmlns:a16="http://schemas.microsoft.com/office/drawing/2014/main" xmlns="" id="{26407FD9-D58A-4E22-A4C0-8A40FE461FA5}"/>
              </a:ext>
            </a:extLst>
          </p:cNvPr>
          <p:cNvSpPr/>
          <p:nvPr/>
        </p:nvSpPr>
        <p:spPr>
          <a:xfrm>
            <a:off x="4173005" y="4432993"/>
            <a:ext cx="253715" cy="360040"/>
          </a:xfrm>
          <a:prstGeom prst="chevr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Arrow: Chevron 8">
            <a:extLst>
              <a:ext uri="{FF2B5EF4-FFF2-40B4-BE49-F238E27FC236}">
                <a16:creationId xmlns:a16="http://schemas.microsoft.com/office/drawing/2014/main" xmlns="" id="{A0568E4B-7F18-493B-B097-7630B8D07B03}"/>
              </a:ext>
            </a:extLst>
          </p:cNvPr>
          <p:cNvSpPr/>
          <p:nvPr/>
        </p:nvSpPr>
        <p:spPr>
          <a:xfrm>
            <a:off x="8446102" y="4432993"/>
            <a:ext cx="253715" cy="360040"/>
          </a:xfrm>
          <a:prstGeom prst="chevr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8599019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02D2FA-42BF-471A-85F3-02F07B6C7B6C}"/>
              </a:ext>
            </a:extLst>
          </p:cNvPr>
          <p:cNvSpPr>
            <a:spLocks noGrp="1"/>
          </p:cNvSpPr>
          <p:nvPr>
            <p:ph type="ctrTitle"/>
          </p:nvPr>
        </p:nvSpPr>
        <p:spPr>
          <a:xfrm>
            <a:off x="117748" y="188640"/>
            <a:ext cx="11377264" cy="578494"/>
          </a:xfrm>
        </p:spPr>
        <p:txBody>
          <a:bodyPr>
            <a:normAutofit fontScale="90000"/>
          </a:bodyPr>
          <a:lstStyle/>
          <a:p>
            <a:r>
              <a:rPr lang="en-US" dirty="0">
                <a:latin typeface="Cooper Black" panose="0208090404030B020404" pitchFamily="18" charset="0"/>
              </a:rPr>
              <a:t>Steps to implement Draft</a:t>
            </a:r>
          </a:p>
        </p:txBody>
      </p:sp>
      <p:sp>
        <p:nvSpPr>
          <p:cNvPr id="3" name="Subtitle 2">
            <a:extLst>
              <a:ext uri="{FF2B5EF4-FFF2-40B4-BE49-F238E27FC236}">
                <a16:creationId xmlns:a16="http://schemas.microsoft.com/office/drawing/2014/main" xmlns="" id="{18401DD8-502B-4F8E-9E23-A78D72664411}"/>
              </a:ext>
            </a:extLst>
          </p:cNvPr>
          <p:cNvSpPr>
            <a:spLocks noGrp="1"/>
          </p:cNvSpPr>
          <p:nvPr>
            <p:ph type="subTitle" idx="1"/>
          </p:nvPr>
        </p:nvSpPr>
        <p:spPr>
          <a:xfrm>
            <a:off x="117748" y="908719"/>
            <a:ext cx="11881320" cy="5563449"/>
          </a:xfrm>
        </p:spPr>
        <p:txBody>
          <a:bodyPr>
            <a:normAutofit/>
          </a:bodyPr>
          <a:lstStyle/>
          <a:p>
            <a:pPr algn="l"/>
            <a:r>
              <a:rPr lang="en-US" sz="1800" dirty="0">
                <a:solidFill>
                  <a:schemeClr val="tx1"/>
                </a:solidFill>
                <a:latin typeface="+mn-lt"/>
              </a:rPr>
              <a:t>5. When a draft instance is going to be activated, the SAP Fiori elements UI calls the draft determine action prepare in the backend. This call takes place in a separate OData changeset to allow for saving the state messages even in case the activation fails due to failing validations. In order to execute the validations during prepare, you need to assign them to the draft determine action prepare trigger.</a:t>
            </a:r>
          </a:p>
          <a:p>
            <a:pPr algn="l"/>
            <a:endParaRPr lang="en-US" sz="1800" dirty="0">
              <a:solidFill>
                <a:schemeClr val="tx1"/>
              </a:solidFill>
              <a:latin typeface="+mn-lt"/>
            </a:endParaRPr>
          </a:p>
          <a:p>
            <a:pPr algn="l"/>
            <a:r>
              <a:rPr lang="en-US" sz="1800" dirty="0">
                <a:solidFill>
                  <a:schemeClr val="tx1"/>
                </a:solidFill>
                <a:latin typeface="+mn-lt"/>
              </a:rPr>
              <a:t>6. At Last, we will enable the draft handling for the managed based business object (BO) with a few additions in the behavior definition</a:t>
            </a:r>
            <a:r>
              <a:rPr lang="en-US" sz="1800" dirty="0" smtClean="0">
                <a:solidFill>
                  <a:schemeClr val="tx1"/>
                </a:solidFill>
                <a:latin typeface="+mn-lt"/>
              </a:rPr>
              <a:t>.</a:t>
            </a:r>
            <a:endParaRPr lang="en-US" sz="1800" dirty="0">
              <a:solidFill>
                <a:schemeClr val="tx1"/>
              </a:solidFill>
              <a:latin typeface="+mn-lt"/>
            </a:endParaRPr>
          </a:p>
          <a:p>
            <a:pPr algn="l"/>
            <a:r>
              <a:rPr lang="en-US" sz="1800" dirty="0" smtClean="0">
                <a:solidFill>
                  <a:schemeClr val="tx1"/>
                </a:solidFill>
                <a:latin typeface="+mn-lt"/>
                <a:hlinkClick r:id="rId2"/>
              </a:rPr>
              <a:t>Draft Implementation Code</a:t>
            </a:r>
            <a:endParaRPr lang="en-US" sz="1800" dirty="0">
              <a:solidFill>
                <a:schemeClr val="tx1"/>
              </a:solidFill>
              <a:latin typeface="+mn-lt"/>
            </a:endParaRPr>
          </a:p>
        </p:txBody>
      </p:sp>
      <p:sp>
        <p:nvSpPr>
          <p:cNvPr id="4"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72169"/>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pic>
        <p:nvPicPr>
          <p:cNvPr id="5" name="Picture 4">
            <a:extLst>
              <a:ext uri="{FF2B5EF4-FFF2-40B4-BE49-F238E27FC236}">
                <a16:creationId xmlns:a16="http://schemas.microsoft.com/office/drawing/2014/main" xmlns="" id="{6DFEFA3D-E15F-4973-AEA0-9B27C0CE3F90}"/>
              </a:ext>
            </a:extLst>
          </p:cNvPr>
          <p:cNvPicPr>
            <a:picLocks noChangeAspect="1"/>
          </p:cNvPicPr>
          <p:nvPr/>
        </p:nvPicPr>
        <p:blipFill rotWithShape="1">
          <a:blip r:embed="rId3"/>
          <a:srcRect r="20802"/>
          <a:stretch/>
        </p:blipFill>
        <p:spPr>
          <a:xfrm>
            <a:off x="333772" y="3856608"/>
            <a:ext cx="4176464" cy="1851820"/>
          </a:xfrm>
          <a:prstGeom prst="rect">
            <a:avLst/>
          </a:prstGeom>
        </p:spPr>
      </p:pic>
      <p:pic>
        <p:nvPicPr>
          <p:cNvPr id="6" name="Picture 5">
            <a:extLst>
              <a:ext uri="{FF2B5EF4-FFF2-40B4-BE49-F238E27FC236}">
                <a16:creationId xmlns:a16="http://schemas.microsoft.com/office/drawing/2014/main" xmlns="" id="{2C44DF20-924A-4506-8EE3-B1BC85409260}"/>
              </a:ext>
            </a:extLst>
          </p:cNvPr>
          <p:cNvPicPr>
            <a:picLocks noChangeAspect="1"/>
          </p:cNvPicPr>
          <p:nvPr/>
        </p:nvPicPr>
        <p:blipFill>
          <a:blip r:embed="rId4"/>
          <a:stretch>
            <a:fillRect/>
          </a:stretch>
        </p:blipFill>
        <p:spPr>
          <a:xfrm>
            <a:off x="6262491" y="2990790"/>
            <a:ext cx="5598991" cy="3379302"/>
          </a:xfrm>
          <a:prstGeom prst="rect">
            <a:avLst/>
          </a:prstGeom>
          <a:ln>
            <a:noFill/>
          </a:ln>
          <a:effectLst>
            <a:outerShdw blurRad="292100" dist="139700" dir="2700000" algn="tl" rotWithShape="0">
              <a:srgbClr val="333333">
                <a:alpha val="65000"/>
              </a:srgbClr>
            </a:outerShdw>
          </a:effectLst>
        </p:spPr>
      </p:pic>
      <p:sp>
        <p:nvSpPr>
          <p:cNvPr id="7" name="Trapezoid 6">
            <a:extLst>
              <a:ext uri="{FF2B5EF4-FFF2-40B4-BE49-F238E27FC236}">
                <a16:creationId xmlns:a16="http://schemas.microsoft.com/office/drawing/2014/main" xmlns="" id="{3CF9945D-8CE6-41B7-BD84-CF2E0B472A12}"/>
              </a:ext>
            </a:extLst>
          </p:cNvPr>
          <p:cNvSpPr/>
          <p:nvPr/>
        </p:nvSpPr>
        <p:spPr>
          <a:xfrm rot="16200000">
            <a:off x="3983665" y="3922458"/>
            <a:ext cx="2805397" cy="1720119"/>
          </a:xfrm>
          <a:prstGeom prst="trapezoid">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943263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02D2FA-42BF-471A-85F3-02F07B6C7B6C}"/>
              </a:ext>
            </a:extLst>
          </p:cNvPr>
          <p:cNvSpPr>
            <a:spLocks noGrp="1"/>
          </p:cNvSpPr>
          <p:nvPr>
            <p:ph type="ctrTitle"/>
          </p:nvPr>
        </p:nvSpPr>
        <p:spPr>
          <a:xfrm>
            <a:off x="117748" y="188640"/>
            <a:ext cx="11377264" cy="578494"/>
          </a:xfrm>
        </p:spPr>
        <p:txBody>
          <a:bodyPr>
            <a:normAutofit fontScale="90000"/>
          </a:bodyPr>
          <a:lstStyle/>
          <a:p>
            <a:r>
              <a:rPr lang="en-US" dirty="0">
                <a:latin typeface="Cooper Black" panose="0208090404030B020404" pitchFamily="18" charset="0"/>
              </a:rPr>
              <a:t>Enable Early Numbering for Travel and Booking</a:t>
            </a:r>
          </a:p>
        </p:txBody>
      </p:sp>
      <p:sp>
        <p:nvSpPr>
          <p:cNvPr id="3" name="Subtitle 2">
            <a:extLst>
              <a:ext uri="{FF2B5EF4-FFF2-40B4-BE49-F238E27FC236}">
                <a16:creationId xmlns:a16="http://schemas.microsoft.com/office/drawing/2014/main" xmlns="" id="{18401DD8-502B-4F8E-9E23-A78D72664411}"/>
              </a:ext>
            </a:extLst>
          </p:cNvPr>
          <p:cNvSpPr>
            <a:spLocks noGrp="1"/>
          </p:cNvSpPr>
          <p:nvPr>
            <p:ph type="subTitle" idx="1"/>
          </p:nvPr>
        </p:nvSpPr>
        <p:spPr>
          <a:xfrm>
            <a:off x="117748" y="908719"/>
            <a:ext cx="9145016" cy="5563449"/>
          </a:xfrm>
        </p:spPr>
        <p:txBody>
          <a:bodyPr>
            <a:normAutofit/>
          </a:bodyPr>
          <a:lstStyle/>
          <a:p>
            <a:pPr algn="l"/>
            <a:r>
              <a:rPr lang="en-US" sz="1600" b="1" dirty="0">
                <a:solidFill>
                  <a:schemeClr val="tx1"/>
                </a:solidFill>
                <a:latin typeface="+mn-lt"/>
              </a:rPr>
              <a:t>About Numbering</a:t>
            </a:r>
          </a:p>
          <a:p>
            <a:pPr algn="l"/>
            <a:r>
              <a:rPr lang="en-US" sz="1600" dirty="0">
                <a:solidFill>
                  <a:schemeClr val="tx1"/>
                </a:solidFill>
                <a:latin typeface="+mn-lt"/>
              </a:rPr>
              <a:t>Numbering is about setting values for primary key fields of entity instances during runtime.</a:t>
            </a:r>
          </a:p>
          <a:p>
            <a:pPr algn="l"/>
            <a:r>
              <a:rPr lang="en-US" sz="1600" dirty="0">
                <a:solidFill>
                  <a:schemeClr val="tx1"/>
                </a:solidFill>
                <a:latin typeface="+mn-lt"/>
              </a:rPr>
              <a:t>The primary key of a business object entity can be composed of one or more key fields, which are identified by the keyword key in the underlying CDS view of the business object. The set of primary key fields uniquely identify each instance of a business object. The primary key value of a business object instance cannot be changed after the CREATE.</a:t>
            </a:r>
          </a:p>
          <a:p>
            <a:pPr algn="l"/>
            <a:r>
              <a:rPr lang="en-US" sz="1600" dirty="0">
                <a:solidFill>
                  <a:schemeClr val="tx1"/>
                </a:solidFill>
                <a:latin typeface="+mn-lt"/>
              </a:rPr>
              <a:t>There are various options to handle the numbering for primary key fields depending on when (early or late during the transactional processing) and by whom (consumer, application developer, or framework) the primary key values are set. You can assign a numbering type for each primary key field separately.</a:t>
            </a:r>
          </a:p>
          <a:p>
            <a:pPr algn="l"/>
            <a:endParaRPr lang="en-US" sz="1600" dirty="0">
              <a:solidFill>
                <a:schemeClr val="tx1"/>
              </a:solidFill>
              <a:latin typeface="+mn-lt"/>
            </a:endParaRPr>
          </a:p>
          <a:p>
            <a:pPr algn="l"/>
            <a:r>
              <a:rPr lang="en-US" sz="1600" b="1" dirty="0">
                <a:solidFill>
                  <a:schemeClr val="tx1"/>
                </a:solidFill>
                <a:latin typeface="+mn-lt"/>
              </a:rPr>
              <a:t>Early and Late Numbering</a:t>
            </a:r>
          </a:p>
          <a:p>
            <a:pPr algn="l"/>
            <a:r>
              <a:rPr lang="en-US" sz="1600" dirty="0">
                <a:solidFill>
                  <a:schemeClr val="tx1"/>
                </a:solidFill>
                <a:latin typeface="+mn-lt"/>
              </a:rPr>
              <a:t>In an early numbering scenario, the primary key value is set instantly after the modify request for the CREATE is executed. The key values can be passed externally by the consumer or can be set internally by the framework or an implementation of the FOR NUMBERING method. For more information, see Early Numbering.</a:t>
            </a:r>
          </a:p>
          <a:p>
            <a:pPr algn="l"/>
            <a:r>
              <a:rPr lang="en-US" sz="1600" dirty="0">
                <a:solidFill>
                  <a:schemeClr val="tx1"/>
                </a:solidFill>
                <a:latin typeface="+mn-lt"/>
              </a:rPr>
              <a:t>In a late numbering scenario, the key values are always assigned internally without consumer interaction after the point of no return in the interaction phase has passed, and the SAVE sequence is triggered. This ensures a gap free key value assignment like it is required for example for invoices. For more information, see Late Numbering.</a:t>
            </a:r>
          </a:p>
        </p:txBody>
      </p:sp>
      <p:sp>
        <p:nvSpPr>
          <p:cNvPr id="4"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72169"/>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pic>
        <p:nvPicPr>
          <p:cNvPr id="3078" name="Picture 6" descr="Numbered Information - Free business icons">
            <a:extLst>
              <a:ext uri="{FF2B5EF4-FFF2-40B4-BE49-F238E27FC236}">
                <a16:creationId xmlns:a16="http://schemas.microsoft.com/office/drawing/2014/main" xmlns="" id="{2BA206C5-4168-4C3F-BE72-3E0E4BC3D14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7048" y="915575"/>
            <a:ext cx="2006352" cy="2006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6011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02D2FA-42BF-471A-85F3-02F07B6C7B6C}"/>
              </a:ext>
            </a:extLst>
          </p:cNvPr>
          <p:cNvSpPr>
            <a:spLocks noGrp="1"/>
          </p:cNvSpPr>
          <p:nvPr>
            <p:ph type="ctrTitle"/>
          </p:nvPr>
        </p:nvSpPr>
        <p:spPr>
          <a:xfrm>
            <a:off x="117748" y="188640"/>
            <a:ext cx="11377264" cy="578494"/>
          </a:xfrm>
        </p:spPr>
        <p:txBody>
          <a:bodyPr>
            <a:normAutofit fontScale="90000"/>
          </a:bodyPr>
          <a:lstStyle/>
          <a:p>
            <a:r>
              <a:rPr lang="en-US" dirty="0">
                <a:latin typeface="Cooper Black" panose="0208090404030B020404" pitchFamily="18" charset="0"/>
              </a:rPr>
              <a:t>Implementation for Early Numbering</a:t>
            </a:r>
          </a:p>
        </p:txBody>
      </p:sp>
      <p:sp>
        <p:nvSpPr>
          <p:cNvPr id="3" name="Subtitle 2">
            <a:extLst>
              <a:ext uri="{FF2B5EF4-FFF2-40B4-BE49-F238E27FC236}">
                <a16:creationId xmlns:a16="http://schemas.microsoft.com/office/drawing/2014/main" xmlns="" id="{18401DD8-502B-4F8E-9E23-A78D72664411}"/>
              </a:ext>
            </a:extLst>
          </p:cNvPr>
          <p:cNvSpPr>
            <a:spLocks noGrp="1"/>
          </p:cNvSpPr>
          <p:nvPr>
            <p:ph type="subTitle" idx="1"/>
          </p:nvPr>
        </p:nvSpPr>
        <p:spPr>
          <a:xfrm>
            <a:off x="117748" y="908719"/>
            <a:ext cx="11881320" cy="5563449"/>
          </a:xfrm>
        </p:spPr>
        <p:txBody>
          <a:bodyPr>
            <a:normAutofit/>
          </a:bodyPr>
          <a:lstStyle/>
          <a:p>
            <a:pPr marL="457200" indent="-457200" algn="l">
              <a:buFont typeface="+mj-lt"/>
              <a:buAutoNum type="arabicPeriod"/>
            </a:pPr>
            <a:r>
              <a:rPr lang="en-US" sz="2000" dirty="0">
                <a:solidFill>
                  <a:schemeClr val="tx1"/>
                </a:solidFill>
                <a:latin typeface="+mn-lt"/>
              </a:rPr>
              <a:t>Add the addition early numbering keyword as shown below to enable early numbering for your travel entity.</a:t>
            </a:r>
          </a:p>
          <a:p>
            <a:pPr marL="457200" indent="-457200" algn="l">
              <a:buFont typeface="+mj-lt"/>
              <a:buAutoNum type="arabicPeriod"/>
            </a:pPr>
            <a:r>
              <a:rPr lang="en-US" sz="2000" dirty="0">
                <a:solidFill>
                  <a:schemeClr val="tx1"/>
                </a:solidFill>
                <a:latin typeface="+mn-lt"/>
              </a:rPr>
              <a:t>The ADT Quick Fix feature can be used to add the earlynumbering method for travel entity.</a:t>
            </a:r>
          </a:p>
          <a:p>
            <a:pPr marL="457200" indent="-457200" algn="l">
              <a:buFont typeface="+mj-lt"/>
              <a:buAutoNum type="arabicPeriod"/>
            </a:pPr>
            <a:r>
              <a:rPr lang="en-US" sz="2000" dirty="0">
                <a:solidFill>
                  <a:schemeClr val="tx1"/>
                </a:solidFill>
                <a:latin typeface="+mn-lt"/>
              </a:rPr>
              <a:t>Implement the function to handle early numbering – </a:t>
            </a:r>
            <a:r>
              <a:rPr lang="en-US" sz="2000" dirty="0">
                <a:solidFill>
                  <a:schemeClr val="tx1"/>
                </a:solidFill>
                <a:latin typeface="+mn-lt"/>
                <a:hlinkClick r:id="rId2"/>
              </a:rPr>
              <a:t>code here</a:t>
            </a:r>
            <a:endParaRPr lang="en-US" sz="2000" dirty="0">
              <a:solidFill>
                <a:schemeClr val="tx1"/>
              </a:solidFill>
              <a:latin typeface="+mn-lt"/>
            </a:endParaRPr>
          </a:p>
          <a:p>
            <a:pPr marL="457200" indent="-457200" algn="l">
              <a:buFont typeface="+mj-lt"/>
              <a:buAutoNum type="arabicPeriod"/>
            </a:pPr>
            <a:r>
              <a:rPr lang="en-US" sz="2000" dirty="0">
                <a:solidFill>
                  <a:schemeClr val="tx1"/>
                </a:solidFill>
                <a:latin typeface="+mn-lt"/>
              </a:rPr>
              <a:t>Repeat the same for the booking by adding early numbering</a:t>
            </a:r>
          </a:p>
          <a:p>
            <a:pPr marL="457200" indent="-457200" algn="l">
              <a:buFont typeface="+mj-lt"/>
              <a:buAutoNum type="arabicPeriod"/>
            </a:pPr>
            <a:r>
              <a:rPr lang="en-US" sz="2000" dirty="0">
                <a:solidFill>
                  <a:schemeClr val="tx1"/>
                </a:solidFill>
                <a:latin typeface="+mn-lt"/>
              </a:rPr>
              <a:t>Implement the function to handle early numbering – </a:t>
            </a:r>
            <a:r>
              <a:rPr lang="en-US" sz="2000" dirty="0">
                <a:solidFill>
                  <a:schemeClr val="tx1"/>
                </a:solidFill>
                <a:latin typeface="+mn-lt"/>
                <a:hlinkClick r:id="rId3"/>
              </a:rPr>
              <a:t>code here</a:t>
            </a:r>
            <a:endParaRPr lang="en-US" sz="2000" dirty="0">
              <a:solidFill>
                <a:schemeClr val="tx1"/>
              </a:solidFill>
              <a:latin typeface="+mn-lt"/>
            </a:endParaRPr>
          </a:p>
        </p:txBody>
      </p:sp>
      <p:sp>
        <p:nvSpPr>
          <p:cNvPr id="4"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72169"/>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pic>
        <p:nvPicPr>
          <p:cNvPr id="5" name="Picture 4">
            <a:extLst>
              <a:ext uri="{FF2B5EF4-FFF2-40B4-BE49-F238E27FC236}">
                <a16:creationId xmlns:a16="http://schemas.microsoft.com/office/drawing/2014/main" xmlns="" id="{3B3793CB-FB88-4C1F-93D0-DDA43F2C5F38}"/>
              </a:ext>
            </a:extLst>
          </p:cNvPr>
          <p:cNvPicPr>
            <a:picLocks noChangeAspect="1"/>
          </p:cNvPicPr>
          <p:nvPr/>
        </p:nvPicPr>
        <p:blipFill>
          <a:blip r:embed="rId4"/>
          <a:stretch>
            <a:fillRect/>
          </a:stretch>
        </p:blipFill>
        <p:spPr>
          <a:xfrm>
            <a:off x="202193" y="3338161"/>
            <a:ext cx="4982804" cy="2520280"/>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xmlns="" id="{FE12D177-B98A-4E5D-8D83-889B108B5094}"/>
              </a:ext>
            </a:extLst>
          </p:cNvPr>
          <p:cNvPicPr>
            <a:picLocks noChangeAspect="1"/>
          </p:cNvPicPr>
          <p:nvPr/>
        </p:nvPicPr>
        <p:blipFill>
          <a:blip r:embed="rId5"/>
          <a:stretch>
            <a:fillRect/>
          </a:stretch>
        </p:blipFill>
        <p:spPr>
          <a:xfrm>
            <a:off x="6178856" y="3245572"/>
            <a:ext cx="5686902" cy="2703709"/>
          </a:xfrm>
          <a:prstGeom prst="rect">
            <a:avLst/>
          </a:prstGeom>
          <a:ln>
            <a:noFill/>
          </a:ln>
          <a:effectLst>
            <a:outerShdw blurRad="292100" dist="139700" dir="2700000" algn="tl" rotWithShape="0">
              <a:srgbClr val="333333">
                <a:alpha val="65000"/>
              </a:srgbClr>
            </a:outerShdw>
          </a:effectLst>
        </p:spPr>
      </p:pic>
      <p:sp>
        <p:nvSpPr>
          <p:cNvPr id="7" name="Arrow: Chevron 6">
            <a:extLst>
              <a:ext uri="{FF2B5EF4-FFF2-40B4-BE49-F238E27FC236}">
                <a16:creationId xmlns:a16="http://schemas.microsoft.com/office/drawing/2014/main" xmlns="" id="{6B72CE04-D4DC-4FA8-8FF1-23353F3547CD}"/>
              </a:ext>
            </a:extLst>
          </p:cNvPr>
          <p:cNvSpPr/>
          <p:nvPr/>
        </p:nvSpPr>
        <p:spPr>
          <a:xfrm>
            <a:off x="5386768" y="4202257"/>
            <a:ext cx="640770" cy="504056"/>
          </a:xfrm>
          <a:prstGeom prst="chevr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8723888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02D2FA-42BF-471A-85F3-02F07B6C7B6C}"/>
              </a:ext>
            </a:extLst>
          </p:cNvPr>
          <p:cNvSpPr>
            <a:spLocks noGrp="1"/>
          </p:cNvSpPr>
          <p:nvPr>
            <p:ph type="ctrTitle"/>
          </p:nvPr>
        </p:nvSpPr>
        <p:spPr>
          <a:xfrm>
            <a:off x="117748" y="188640"/>
            <a:ext cx="11377264" cy="578494"/>
          </a:xfrm>
        </p:spPr>
        <p:txBody>
          <a:bodyPr>
            <a:normAutofit fontScale="90000"/>
          </a:bodyPr>
          <a:lstStyle/>
          <a:p>
            <a:r>
              <a:rPr lang="en-US" dirty="0">
                <a:latin typeface="Cooper Black" panose="0208090404030B020404" pitchFamily="18" charset="0"/>
              </a:rPr>
              <a:t>What is Augmenting</a:t>
            </a:r>
          </a:p>
        </p:txBody>
      </p:sp>
      <p:sp>
        <p:nvSpPr>
          <p:cNvPr id="3" name="Subtitle 2">
            <a:extLst>
              <a:ext uri="{FF2B5EF4-FFF2-40B4-BE49-F238E27FC236}">
                <a16:creationId xmlns:a16="http://schemas.microsoft.com/office/drawing/2014/main" xmlns="" id="{18401DD8-502B-4F8E-9E23-A78D72664411}"/>
              </a:ext>
            </a:extLst>
          </p:cNvPr>
          <p:cNvSpPr>
            <a:spLocks noGrp="1"/>
          </p:cNvSpPr>
          <p:nvPr>
            <p:ph type="subTitle" idx="1"/>
          </p:nvPr>
        </p:nvSpPr>
        <p:spPr>
          <a:xfrm>
            <a:off x="117748" y="908719"/>
            <a:ext cx="11881320" cy="5563449"/>
          </a:xfrm>
        </p:spPr>
        <p:txBody>
          <a:bodyPr>
            <a:normAutofit/>
          </a:bodyPr>
          <a:lstStyle/>
          <a:p>
            <a:pPr algn="l"/>
            <a:r>
              <a:rPr lang="en-US" sz="1600" dirty="0">
                <a:solidFill>
                  <a:schemeClr val="tx1"/>
                </a:solidFill>
                <a:latin typeface="+mn-lt"/>
              </a:rPr>
              <a:t>With an augmentation implementation you can add data or modify incoming requests on the projection layer before data reaches the transactional buffer. You can add data to a modify request or issue additional requests by augmenting the operation before the request is passed to the base business object.</a:t>
            </a:r>
          </a:p>
          <a:p>
            <a:pPr algn="l"/>
            <a:endParaRPr lang="en-US" sz="1600" dirty="0">
              <a:solidFill>
                <a:schemeClr val="tx1"/>
              </a:solidFill>
              <a:latin typeface="+mn-lt"/>
            </a:endParaRPr>
          </a:p>
          <a:p>
            <a:pPr algn="l"/>
            <a:r>
              <a:rPr lang="en-US" sz="1600" b="1" dirty="0">
                <a:solidFill>
                  <a:schemeClr val="tx1"/>
                </a:solidFill>
                <a:latin typeface="+mn-lt"/>
              </a:rPr>
              <a:t>Use case</a:t>
            </a:r>
          </a:p>
          <a:p>
            <a:pPr algn="l"/>
            <a:r>
              <a:rPr lang="en-US" sz="1600" dirty="0">
                <a:solidFill>
                  <a:schemeClr val="tx1"/>
                </a:solidFill>
                <a:latin typeface="+mn-lt"/>
              </a:rPr>
              <a:t>• Defaulting for incoming requests.</a:t>
            </a:r>
          </a:p>
          <a:p>
            <a:pPr algn="l"/>
            <a:r>
              <a:rPr lang="en-US" sz="1600" dirty="0">
                <a:solidFill>
                  <a:schemeClr val="tx1"/>
                </a:solidFill>
                <a:latin typeface="+mn-lt"/>
              </a:rPr>
              <a:t>• Behavior-enabling denormalized fields, for example enabling editing of language dependent fields.</a:t>
            </a:r>
          </a:p>
          <a:p>
            <a:pPr algn="l"/>
            <a:endParaRPr lang="en-US" sz="1600" dirty="0">
              <a:solidFill>
                <a:schemeClr val="tx1"/>
              </a:solidFill>
              <a:latin typeface="+mn-lt"/>
            </a:endParaRPr>
          </a:p>
          <a:p>
            <a:pPr algn="l"/>
            <a:r>
              <a:rPr lang="en-US" sz="1600" b="1" dirty="0">
                <a:solidFill>
                  <a:schemeClr val="tx1"/>
                </a:solidFill>
                <a:latin typeface="+mn-lt"/>
              </a:rPr>
              <a:t>Definition</a:t>
            </a:r>
          </a:p>
          <a:p>
            <a:pPr algn="l"/>
            <a:r>
              <a:rPr lang="en-US" sz="1600" dirty="0">
                <a:solidFill>
                  <a:schemeClr val="tx1"/>
                </a:solidFill>
                <a:latin typeface="+mn-lt"/>
              </a:rPr>
              <a:t>Augmentation is defined in the projection behavior definition on the relevant operation with the following syntax:</a:t>
            </a:r>
          </a:p>
        </p:txBody>
      </p:sp>
      <p:sp>
        <p:nvSpPr>
          <p:cNvPr id="4"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72169"/>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pic>
        <p:nvPicPr>
          <p:cNvPr id="6" name="Picture 5">
            <a:extLst>
              <a:ext uri="{FF2B5EF4-FFF2-40B4-BE49-F238E27FC236}">
                <a16:creationId xmlns:a16="http://schemas.microsoft.com/office/drawing/2014/main" xmlns="" id="{E8F18220-766A-4767-9B86-F6764B2D952A}"/>
              </a:ext>
            </a:extLst>
          </p:cNvPr>
          <p:cNvPicPr>
            <a:picLocks noChangeAspect="1"/>
          </p:cNvPicPr>
          <p:nvPr/>
        </p:nvPicPr>
        <p:blipFill>
          <a:blip r:embed="rId2"/>
          <a:stretch>
            <a:fillRect/>
          </a:stretch>
        </p:blipFill>
        <p:spPr>
          <a:xfrm>
            <a:off x="189757" y="4077072"/>
            <a:ext cx="4450466" cy="211092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58464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02D2FA-42BF-471A-85F3-02F07B6C7B6C}"/>
              </a:ext>
            </a:extLst>
          </p:cNvPr>
          <p:cNvSpPr>
            <a:spLocks noGrp="1"/>
          </p:cNvSpPr>
          <p:nvPr>
            <p:ph type="ctrTitle"/>
          </p:nvPr>
        </p:nvSpPr>
        <p:spPr>
          <a:xfrm>
            <a:off x="117748" y="188640"/>
            <a:ext cx="11377264" cy="578494"/>
          </a:xfrm>
        </p:spPr>
        <p:txBody>
          <a:bodyPr>
            <a:normAutofit fontScale="90000"/>
          </a:bodyPr>
          <a:lstStyle/>
          <a:p>
            <a:r>
              <a:rPr lang="en-US" dirty="0">
                <a:latin typeface="Cooper Black" panose="0208090404030B020404" pitchFamily="18" charset="0"/>
              </a:rPr>
              <a:t>Use case and Implementation</a:t>
            </a:r>
          </a:p>
        </p:txBody>
      </p:sp>
      <p:sp>
        <p:nvSpPr>
          <p:cNvPr id="3" name="Subtitle 2">
            <a:extLst>
              <a:ext uri="{FF2B5EF4-FFF2-40B4-BE49-F238E27FC236}">
                <a16:creationId xmlns:a16="http://schemas.microsoft.com/office/drawing/2014/main" xmlns="" id="{18401DD8-502B-4F8E-9E23-A78D72664411}"/>
              </a:ext>
            </a:extLst>
          </p:cNvPr>
          <p:cNvSpPr>
            <a:spLocks noGrp="1"/>
          </p:cNvSpPr>
          <p:nvPr>
            <p:ph type="subTitle" idx="1"/>
          </p:nvPr>
        </p:nvSpPr>
        <p:spPr>
          <a:xfrm>
            <a:off x="117748" y="908719"/>
            <a:ext cx="11881320" cy="5563449"/>
          </a:xfrm>
        </p:spPr>
        <p:txBody>
          <a:bodyPr>
            <a:normAutofit/>
          </a:bodyPr>
          <a:lstStyle/>
          <a:p>
            <a:pPr algn="l"/>
            <a:r>
              <a:rPr lang="en-US" sz="1600" dirty="0">
                <a:solidFill>
                  <a:schemeClr val="tx1"/>
                </a:solidFill>
                <a:latin typeface="+mn-lt"/>
              </a:rPr>
              <a:t>We want to auto populate the agency id and the status of a new travel request during creation. The business has already provided default values which needs to be made available on fiori app.</a:t>
            </a:r>
          </a:p>
          <a:p>
            <a:pPr algn="l"/>
            <a:endParaRPr lang="en-US" sz="1600" dirty="0">
              <a:solidFill>
                <a:schemeClr val="tx1"/>
              </a:solidFill>
              <a:latin typeface="+mn-lt"/>
            </a:endParaRPr>
          </a:p>
          <a:p>
            <a:pPr algn="l"/>
            <a:r>
              <a:rPr lang="en-US" sz="1600" b="1" dirty="0">
                <a:solidFill>
                  <a:schemeClr val="tx1"/>
                </a:solidFill>
                <a:latin typeface="+mn-lt"/>
              </a:rPr>
              <a:t>Process</a:t>
            </a:r>
          </a:p>
          <a:p>
            <a:pPr marL="342900" indent="-342900" algn="l">
              <a:buFont typeface="+mj-lt"/>
              <a:buAutoNum type="arabicPeriod"/>
            </a:pPr>
            <a:r>
              <a:rPr lang="en-US" sz="1600" dirty="0">
                <a:solidFill>
                  <a:schemeClr val="tx1"/>
                </a:solidFill>
                <a:latin typeface="+mn-lt"/>
              </a:rPr>
              <a:t>In our projection behavior definition, define augmentation for the create operation.</a:t>
            </a:r>
          </a:p>
          <a:p>
            <a:pPr marL="342900" indent="-342900" algn="l">
              <a:buFont typeface="+mj-lt"/>
              <a:buAutoNum type="arabicPeriod"/>
            </a:pPr>
            <a:r>
              <a:rPr lang="en-US" sz="1600" dirty="0">
                <a:solidFill>
                  <a:schemeClr val="tx1"/>
                </a:solidFill>
                <a:latin typeface="+mn-lt"/>
              </a:rPr>
              <a:t>Add behavior implementation class to the Travel behavior.</a:t>
            </a:r>
          </a:p>
          <a:p>
            <a:pPr marL="342900" indent="-342900" algn="l">
              <a:buFont typeface="+mj-lt"/>
              <a:buAutoNum type="arabicPeriod"/>
            </a:pPr>
            <a:r>
              <a:rPr lang="en-US" sz="1600" dirty="0">
                <a:solidFill>
                  <a:schemeClr val="tx1"/>
                </a:solidFill>
                <a:latin typeface="+mn-lt"/>
              </a:rPr>
              <a:t>The ADT Quick Fix feature can be used to create implementation class for travel entity.</a:t>
            </a:r>
          </a:p>
          <a:p>
            <a:pPr marL="342900" indent="-342900" algn="l">
              <a:buFont typeface="+mj-lt"/>
              <a:buAutoNum type="arabicPeriod"/>
            </a:pPr>
            <a:r>
              <a:rPr lang="en-US" sz="1600" dirty="0">
                <a:solidFill>
                  <a:schemeClr val="tx1"/>
                </a:solidFill>
                <a:latin typeface="+mn-lt"/>
              </a:rPr>
              <a:t>Write the code to implement the default values for the agency id and </a:t>
            </a:r>
            <a:r>
              <a:rPr lang="en-US" sz="1600" dirty="0" smtClean="0">
                <a:solidFill>
                  <a:schemeClr val="tx1"/>
                </a:solidFill>
                <a:latin typeface="+mn-lt"/>
              </a:rPr>
              <a:t>status- </a:t>
            </a:r>
            <a:r>
              <a:rPr lang="en-US" sz="1600" dirty="0" smtClean="0">
                <a:solidFill>
                  <a:schemeClr val="tx1"/>
                </a:solidFill>
                <a:latin typeface="+mn-lt"/>
                <a:hlinkClick r:id="rId2"/>
              </a:rPr>
              <a:t>Code here</a:t>
            </a:r>
            <a:endParaRPr lang="en-US" sz="1600" dirty="0">
              <a:solidFill>
                <a:schemeClr val="tx1"/>
              </a:solidFill>
              <a:latin typeface="+mn-lt"/>
            </a:endParaRPr>
          </a:p>
        </p:txBody>
      </p:sp>
      <p:sp>
        <p:nvSpPr>
          <p:cNvPr id="4"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72169"/>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pic>
        <p:nvPicPr>
          <p:cNvPr id="6" name="Picture 5">
            <a:extLst>
              <a:ext uri="{FF2B5EF4-FFF2-40B4-BE49-F238E27FC236}">
                <a16:creationId xmlns:a16="http://schemas.microsoft.com/office/drawing/2014/main" xmlns="" id="{6148ED92-5D0C-4839-9227-4AEDE21067C1}"/>
              </a:ext>
            </a:extLst>
          </p:cNvPr>
          <p:cNvPicPr>
            <a:picLocks noChangeAspect="1"/>
          </p:cNvPicPr>
          <p:nvPr/>
        </p:nvPicPr>
        <p:blipFill>
          <a:blip r:embed="rId3"/>
          <a:stretch>
            <a:fillRect/>
          </a:stretch>
        </p:blipFill>
        <p:spPr>
          <a:xfrm>
            <a:off x="3638545" y="3497749"/>
            <a:ext cx="4839725" cy="243550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2264645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a:blip xmlns:r="http://schemas.openxmlformats.org/officeDocument/2006/relationships" r:embed="rId1"/>
          <a:stretch>
            <a:fillRect/>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9392</TotalTime>
  <Words>1173</Words>
  <Application>Microsoft Office PowerPoint</Application>
  <PresentationFormat>Custom</PresentationFormat>
  <Paragraphs>99</Paragraphs>
  <Slides>14</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Arial</vt:lpstr>
      <vt:lpstr>Arial Black</vt:lpstr>
      <vt:lpstr>Arial Bold</vt:lpstr>
      <vt:lpstr>Calibri</vt:lpstr>
      <vt:lpstr>Cooper Black</vt:lpstr>
      <vt:lpstr>Open Sans</vt:lpstr>
      <vt:lpstr>Patua One</vt:lpstr>
      <vt:lpstr>Segoe UI</vt:lpstr>
      <vt:lpstr>Segoe UI Bold</vt:lpstr>
      <vt:lpstr>Office Theme</vt:lpstr>
      <vt:lpstr>PowerPoint Presentation</vt:lpstr>
      <vt:lpstr>PowerPoint Presentation</vt:lpstr>
      <vt:lpstr>What is Draft?</vt:lpstr>
      <vt:lpstr>Steps to implement Draft</vt:lpstr>
      <vt:lpstr>Steps to implement Draft</vt:lpstr>
      <vt:lpstr>Enable Early Numbering for Travel and Booking</vt:lpstr>
      <vt:lpstr>Implementation for Early Numbering</vt:lpstr>
      <vt:lpstr>What is Augmenting</vt:lpstr>
      <vt:lpstr>Use case and Implementation</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CAPM Efficient Frontier Curve for PowerPoint</dc:title>
  <dc:creator>Julian</dc:creator>
  <cp:lastModifiedBy>sc</cp:lastModifiedBy>
  <cp:revision>290</cp:revision>
  <dcterms:created xsi:type="dcterms:W3CDTF">2013-09-12T13:05:01Z</dcterms:created>
  <dcterms:modified xsi:type="dcterms:W3CDTF">2021-12-06T09:18:38Z</dcterms:modified>
</cp:coreProperties>
</file>

<file path=docProps/thumbnail.jpeg>
</file>